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58" r:id="rId1"/>
    <p:sldMasterId id="2147483909" r:id="rId2"/>
    <p:sldMasterId id="2147483893" r:id="rId3"/>
  </p:sldMasterIdLst>
  <p:notesMasterIdLst>
    <p:notesMasterId r:id="rId13"/>
  </p:notesMasterIdLst>
  <p:handoutMasterIdLst>
    <p:handoutMasterId r:id="rId14"/>
  </p:handoutMasterIdLst>
  <p:sldIdLst>
    <p:sldId id="851" r:id="rId4"/>
    <p:sldId id="258" r:id="rId5"/>
    <p:sldId id="257" r:id="rId6"/>
    <p:sldId id="259" r:id="rId7"/>
    <p:sldId id="260" r:id="rId8"/>
    <p:sldId id="262" r:id="rId9"/>
    <p:sldId id="261" r:id="rId10"/>
    <p:sldId id="852" r:id="rId11"/>
    <p:sldId id="1625" r:id="rId12"/>
  </p:sldIdLst>
  <p:sldSz cx="10693400" cy="7561263"/>
  <p:notesSz cx="6635750" cy="976788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2700" kern="1200">
        <a:solidFill>
          <a:srgbClr val="000000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700" kern="1200">
        <a:solidFill>
          <a:srgbClr val="000000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700" kern="1200">
        <a:solidFill>
          <a:srgbClr val="000000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700" kern="1200">
        <a:solidFill>
          <a:srgbClr val="000000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700" kern="1200">
        <a:solidFill>
          <a:srgbClr val="000000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2700" kern="1200">
        <a:solidFill>
          <a:srgbClr val="000000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2700" kern="1200">
        <a:solidFill>
          <a:srgbClr val="000000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2700" kern="1200">
        <a:solidFill>
          <a:srgbClr val="000000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2700" kern="1200">
        <a:solidFill>
          <a:srgbClr val="000000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7">
          <p15:clr>
            <a:srgbClr val="A4A3A4"/>
          </p15:clr>
        </p15:guide>
        <p15:guide id="2" pos="209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70903"/>
    <a:srgbClr val="F8FAF4"/>
    <a:srgbClr val="F2EEE7"/>
    <a:srgbClr val="E8E8DC"/>
    <a:srgbClr val="FCFAF8"/>
    <a:srgbClr val="F8F8F2"/>
    <a:srgbClr val="CC0000"/>
    <a:srgbClr val="CC6600"/>
    <a:srgbClr val="CC99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8" autoAdjust="0"/>
    <p:restoredTop sz="94763" autoAdjust="0"/>
  </p:normalViewPr>
  <p:slideViewPr>
    <p:cSldViewPr snapToGrid="0">
      <p:cViewPr>
        <p:scale>
          <a:sx n="113" d="100"/>
          <a:sy n="113" d="100"/>
        </p:scale>
        <p:origin x="1440" y="656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-1524" y="-102"/>
      </p:cViewPr>
      <p:guideLst>
        <p:guide orient="horz" pos="3077"/>
        <p:guide pos="209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BC02179-80BF-4F6A-B1A9-711A963F51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6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13" tIns="45156" rIns="90313" bIns="45156" numCol="1" anchor="t" anchorCtr="0" compatLnSpc="1">
            <a:prstTxWarp prst="textNoShape">
              <a:avLst/>
            </a:prstTxWarp>
          </a:bodyPr>
          <a:lstStyle>
            <a:lvl1pPr defTabSz="902366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C12D8B64-38B1-4DBA-9261-BD42BD2CEC6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57613" y="0"/>
            <a:ext cx="2876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13" tIns="45156" rIns="90313" bIns="45156" numCol="1" anchor="t" anchorCtr="0" compatLnSpc="1">
            <a:prstTxWarp prst="textNoShape">
              <a:avLst/>
            </a:prstTxWarp>
          </a:bodyPr>
          <a:lstStyle>
            <a:lvl1pPr algn="r" defTabSz="902366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41E9D50B-7F33-410F-96B1-75823E38D04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77350"/>
            <a:ext cx="2876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13" tIns="45156" rIns="90313" bIns="45156" numCol="1" anchor="b" anchorCtr="0" compatLnSpc="1">
            <a:prstTxWarp prst="textNoShape">
              <a:avLst/>
            </a:prstTxWarp>
          </a:bodyPr>
          <a:lstStyle>
            <a:lvl1pPr defTabSz="902366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8A94D6A9-E033-49FC-A7A7-7C3C1C8CA1D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57613" y="9277350"/>
            <a:ext cx="2876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13" tIns="45156" rIns="90313" bIns="45156" numCol="1" anchor="b" anchorCtr="0" compatLnSpc="1">
            <a:prstTxWarp prst="textNoShape">
              <a:avLst/>
            </a:prstTxWarp>
          </a:bodyPr>
          <a:lstStyle>
            <a:lvl1pPr algn="r" defTabSz="901700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3E61FA9-156F-41C6-8FEE-7300A4ECCA6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DDC2CFFE-5483-4A6F-AFE0-B73F5AE14C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6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13" tIns="45156" rIns="90313" bIns="45156" numCol="1" anchor="t" anchorCtr="0" compatLnSpc="1">
            <a:prstTxWarp prst="textNoShape">
              <a:avLst/>
            </a:prstTxWarp>
          </a:bodyPr>
          <a:lstStyle>
            <a:lvl1pPr defTabSz="902366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9655F3ED-5ED1-4EBC-9261-FFB9F9C122C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57613" y="0"/>
            <a:ext cx="2876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13" tIns="45156" rIns="90313" bIns="45156" numCol="1" anchor="t" anchorCtr="0" compatLnSpc="1">
            <a:prstTxWarp prst="textNoShape">
              <a:avLst/>
            </a:prstTxWarp>
          </a:bodyPr>
          <a:lstStyle>
            <a:lvl1pPr algn="r" defTabSz="902366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38BF750-781D-4B09-8626-3BE5E99F316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28663" y="731838"/>
            <a:ext cx="5180012" cy="36639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0ECB958E-8F03-4D87-B026-B1CC2078708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1988" y="4640263"/>
            <a:ext cx="5311775" cy="439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13" tIns="45156" rIns="90313" bIns="451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22534" name="Rectangle 6">
            <a:extLst>
              <a:ext uri="{FF2B5EF4-FFF2-40B4-BE49-F238E27FC236}">
                <a16:creationId xmlns:a16="http://schemas.microsoft.com/office/drawing/2014/main" id="{C24354CC-5BBC-4104-8816-F32743522E8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77350"/>
            <a:ext cx="2876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13" tIns="45156" rIns="90313" bIns="45156" numCol="1" anchor="b" anchorCtr="0" compatLnSpc="1">
            <a:prstTxWarp prst="textNoShape">
              <a:avLst/>
            </a:prstTxWarp>
          </a:bodyPr>
          <a:lstStyle>
            <a:lvl1pPr defTabSz="902366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2535" name="Rectangle 7">
            <a:extLst>
              <a:ext uri="{FF2B5EF4-FFF2-40B4-BE49-F238E27FC236}">
                <a16:creationId xmlns:a16="http://schemas.microsoft.com/office/drawing/2014/main" id="{5C98EB5A-8B7D-48A0-8702-E8BE94DD56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57613" y="9277350"/>
            <a:ext cx="2876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13" tIns="45156" rIns="90313" bIns="45156" numCol="1" anchor="b" anchorCtr="0" compatLnSpc="1">
            <a:prstTxWarp prst="textNoShape">
              <a:avLst/>
            </a:prstTxWarp>
          </a:bodyPr>
          <a:lstStyle>
            <a:lvl1pPr algn="r" defTabSz="901700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7ED2927-E133-412E-89DB-B39F1916A54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75C7A-84D2-D641-BAB5-FF42AB5C22DA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13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2FC29-3ABC-4F4C-B7CD-0E0F745F812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3206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01688" y="2349500"/>
            <a:ext cx="9090025" cy="162083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603375" y="4284663"/>
            <a:ext cx="7486650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79281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26565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753350" y="420688"/>
            <a:ext cx="2405063" cy="671988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534988" y="420688"/>
            <a:ext cx="7065962" cy="671988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63146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044278" y="2500732"/>
            <a:ext cx="8604846" cy="255980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defTabSz="339639">
              <a:defRPr sz="4651"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4651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54760519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1044278" y="196908"/>
            <a:ext cx="8604846" cy="1890316"/>
          </a:xfrm>
          <a:prstGeom prst="rect">
            <a:avLst/>
          </a:prstGeom>
        </p:spPr>
        <p:txBody>
          <a:bodyPr/>
          <a:lstStyle>
            <a:lvl1pPr marL="0" marR="0" defTabSz="452853">
              <a:defRPr sz="6511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6511"/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1044278" y="2146297"/>
            <a:ext cx="8604846" cy="4430427"/>
          </a:xfrm>
          <a:prstGeom prst="rect">
            <a:avLst/>
          </a:prstGeom>
        </p:spPr>
        <p:txBody>
          <a:bodyPr anchor="ctr"/>
          <a:lstStyle>
            <a:lvl1pPr marL="689124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1033686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78248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722811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067373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>
              <a:defRPr sz="1800"/>
            </a:pPr>
            <a:r>
              <a:rPr sz="3256"/>
              <a:t>Body Level One</a:t>
            </a:r>
          </a:p>
          <a:p>
            <a:pPr lvl="1">
              <a:defRPr sz="1800"/>
            </a:pPr>
            <a:r>
              <a:rPr sz="3256"/>
              <a:t>Body Level Two</a:t>
            </a:r>
          </a:p>
          <a:p>
            <a:pPr lvl="2">
              <a:defRPr sz="1800"/>
            </a:pPr>
            <a:r>
              <a:rPr sz="3256"/>
              <a:t>Body Level Three</a:t>
            </a:r>
          </a:p>
          <a:p>
            <a:pPr lvl="3">
              <a:defRPr sz="1800"/>
            </a:pPr>
            <a:r>
              <a:rPr sz="3256"/>
              <a:t>Body Level Four</a:t>
            </a:r>
          </a:p>
          <a:p>
            <a:pPr lvl="4">
              <a:defRPr sz="1800"/>
            </a:pPr>
            <a:r>
              <a:rPr sz="3256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4040803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CBBE7EA-693D-4137-B7DB-9915A8032E73}"/>
              </a:ext>
            </a:extLst>
          </p:cNvPr>
          <p:cNvSpPr/>
          <p:nvPr userDrawn="1"/>
        </p:nvSpPr>
        <p:spPr>
          <a:xfrm>
            <a:off x="0" y="7050766"/>
            <a:ext cx="10693400" cy="51049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368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8522D63-F7A6-4107-9937-FD2C94A0FBC9}"/>
              </a:ext>
            </a:extLst>
          </p:cNvPr>
          <p:cNvGrpSpPr/>
          <p:nvPr userDrawn="1"/>
        </p:nvGrpSpPr>
        <p:grpSpPr>
          <a:xfrm>
            <a:off x="9068840" y="7118797"/>
            <a:ext cx="318488" cy="402362"/>
            <a:chOff x="9043752" y="5197947"/>
            <a:chExt cx="1393406" cy="1400374"/>
          </a:xfrm>
        </p:grpSpPr>
        <p:sp>
          <p:nvSpPr>
            <p:cNvPr id="8" name="四角形: 角を丸くする 68">
              <a:extLst>
                <a:ext uri="{FF2B5EF4-FFF2-40B4-BE49-F238E27FC236}">
                  <a16:creationId xmlns:a16="http://schemas.microsoft.com/office/drawing/2014/main" id="{DCF85303-0FDB-4B19-B3E3-7D7D2FDFB765}"/>
                </a:ext>
              </a:extLst>
            </p:cNvPr>
            <p:cNvSpPr/>
            <p:nvPr/>
          </p:nvSpPr>
          <p:spPr>
            <a:xfrm>
              <a:off x="9043752" y="5197947"/>
              <a:ext cx="1393406" cy="140037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368"/>
            </a:p>
          </p:txBody>
        </p:sp>
        <p:graphicFrame>
          <p:nvGraphicFramePr>
            <p:cNvPr id="9" name="Object 5">
              <a:extLst>
                <a:ext uri="{FF2B5EF4-FFF2-40B4-BE49-F238E27FC236}">
                  <a16:creationId xmlns:a16="http://schemas.microsoft.com/office/drawing/2014/main" id="{1C4510DA-797E-4276-8C8B-AA35000765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17524" y="5265998"/>
            <a:ext cx="1249816" cy="12400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3" name="ビットマップ イメージ" r:id="rId3" imgW="3247619" imgH="3219899" progId="">
                    <p:embed/>
                  </p:oleObj>
                </mc:Choice>
                <mc:Fallback>
                  <p:oleObj name="ビットマップ イメージ" r:id="rId3" imgW="3247619" imgH="3219899" progId="">
                    <p:embed/>
                    <p:pic>
                      <p:nvPicPr>
                        <p:cNvPr id="9" name="Object 5">
                          <a:extLst>
                            <a:ext uri="{FF2B5EF4-FFF2-40B4-BE49-F238E27FC236}">
                              <a16:creationId xmlns:a16="http://schemas.microsoft.com/office/drawing/2014/main" id="{1C4510DA-797E-4276-8C8B-AA35000765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17524" y="5265998"/>
                          <a:ext cx="1249816" cy="12400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0" name="図 9">
            <a:extLst>
              <a:ext uri="{FF2B5EF4-FFF2-40B4-BE49-F238E27FC236}">
                <a16:creationId xmlns:a16="http://schemas.microsoft.com/office/drawing/2014/main" id="{A8499C22-7FA8-4A72-AFFE-B5C65F6EB5F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011" y="7118799"/>
            <a:ext cx="318488" cy="402362"/>
          </a:xfrm>
          <a:prstGeom prst="rect">
            <a:avLst/>
          </a:prstGeom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4491930-7F99-4171-94D2-93710A5BF254}"/>
              </a:ext>
            </a:extLst>
          </p:cNvPr>
          <p:cNvGrpSpPr/>
          <p:nvPr userDrawn="1"/>
        </p:nvGrpSpPr>
        <p:grpSpPr>
          <a:xfrm>
            <a:off x="9447669" y="7118299"/>
            <a:ext cx="328102" cy="414508"/>
            <a:chOff x="10510932" y="5197947"/>
            <a:chExt cx="1393406" cy="1400374"/>
          </a:xfrm>
        </p:grpSpPr>
        <p:sp>
          <p:nvSpPr>
            <p:cNvPr id="12" name="四角形: 角を丸くする 69">
              <a:extLst>
                <a:ext uri="{FF2B5EF4-FFF2-40B4-BE49-F238E27FC236}">
                  <a16:creationId xmlns:a16="http://schemas.microsoft.com/office/drawing/2014/main" id="{E3A630F3-E533-4142-85E5-F70241352529}"/>
                </a:ext>
              </a:extLst>
            </p:cNvPr>
            <p:cNvSpPr/>
            <p:nvPr/>
          </p:nvSpPr>
          <p:spPr>
            <a:xfrm>
              <a:off x="10510932" y="5197947"/>
              <a:ext cx="1393406" cy="140037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368"/>
            </a:p>
          </p:txBody>
        </p:sp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55A55534-D620-4F2D-A484-59A77A6F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43440" y="5264240"/>
              <a:ext cx="728390" cy="1241846"/>
            </a:xfrm>
            <a:prstGeom prst="rect">
              <a:avLst/>
            </a:prstGeom>
          </p:spPr>
        </p:pic>
      </p:grp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15E8251-2011-4A71-937C-01467C82AAC2}"/>
              </a:ext>
            </a:extLst>
          </p:cNvPr>
          <p:cNvSpPr/>
          <p:nvPr userDrawn="1"/>
        </p:nvSpPr>
        <p:spPr>
          <a:xfrm>
            <a:off x="91266" y="7079532"/>
            <a:ext cx="8407100" cy="402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020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3" b="0" kern="10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運動の神経メカニズム解明に向けた３次元断層画像に基づくラット筋骨格モデルの開発と定量運動解析</a:t>
            </a:r>
            <a:endParaRPr lang="en-US" altLang="ja-JP" sz="1053" b="0" kern="1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8020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965" b="0" dirty="0">
                <a:solidFill>
                  <a:schemeClr val="bg1"/>
                </a:solidFill>
                <a:latin typeface="+mn-lt"/>
              </a:rPr>
              <a:t>Yuta Shimane, </a:t>
            </a:r>
            <a:r>
              <a:rPr lang="en-US" altLang="ja-JP" sz="965" b="0" dirty="0">
                <a:solidFill>
                  <a:schemeClr val="bg1"/>
                </a:solidFill>
                <a:latin typeface="+mn-lt"/>
              </a:rPr>
              <a:t>Tokyo University of Science</a:t>
            </a:r>
            <a:endParaRPr lang="en-US" altLang="zh-TW" sz="965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スライド番号プレースホルダー 5">
            <a:extLst>
              <a:ext uri="{FF2B5EF4-FFF2-40B4-BE49-F238E27FC236}">
                <a16:creationId xmlns:a16="http://schemas.microsoft.com/office/drawing/2014/main" id="{FB567560-7F8B-4CF9-BFF5-24234C7BA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0365" y="7158901"/>
            <a:ext cx="461769" cy="3796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F0200F-EE68-4443-A5B1-12CA8948253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1599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01688" y="2349500"/>
            <a:ext cx="9090025" cy="162083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603375" y="4284663"/>
            <a:ext cx="7486650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678753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272902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4550" y="4859338"/>
            <a:ext cx="9090025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44550" y="3205163"/>
            <a:ext cx="9090025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69819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35512" cy="5376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422900" y="1763713"/>
            <a:ext cx="4735513" cy="5376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795502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34988" y="1692275"/>
            <a:ext cx="472440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34988" y="2397125"/>
            <a:ext cx="4724400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432425" y="1692275"/>
            <a:ext cx="472598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432425" y="2397125"/>
            <a:ext cx="4725988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8717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8977791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12065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441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4988" y="301625"/>
            <a:ext cx="35179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81475" y="301625"/>
            <a:ext cx="5976938" cy="64531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34988" y="1582738"/>
            <a:ext cx="35179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624341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95500" y="5292725"/>
            <a:ext cx="64166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095500" y="676275"/>
            <a:ext cx="6416675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095500" y="5918200"/>
            <a:ext cx="6416675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065203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447508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753350" y="420688"/>
            <a:ext cx="2405063" cy="671988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534988" y="420688"/>
            <a:ext cx="7065962" cy="671988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391178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044278" y="2500732"/>
            <a:ext cx="8604846" cy="255980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defTabSz="339639">
              <a:defRPr sz="4651"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4651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75750308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5334946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1044278" y="196908"/>
            <a:ext cx="8604846" cy="1890316"/>
          </a:xfrm>
          <a:prstGeom prst="rect">
            <a:avLst/>
          </a:prstGeom>
        </p:spPr>
        <p:txBody>
          <a:bodyPr/>
          <a:lstStyle>
            <a:lvl1pPr marL="0" marR="0" defTabSz="452853">
              <a:defRPr sz="6511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6511"/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1044278" y="2146297"/>
            <a:ext cx="8604846" cy="4430427"/>
          </a:xfrm>
          <a:prstGeom prst="rect">
            <a:avLst/>
          </a:prstGeom>
        </p:spPr>
        <p:txBody>
          <a:bodyPr anchor="ctr"/>
          <a:lstStyle>
            <a:lvl1pPr marL="689124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1033686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78248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722811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067373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>
              <a:defRPr sz="1800"/>
            </a:pPr>
            <a:r>
              <a:rPr sz="3256"/>
              <a:t>Body Level One</a:t>
            </a:r>
          </a:p>
          <a:p>
            <a:pPr lvl="1">
              <a:defRPr sz="1800"/>
            </a:pPr>
            <a:r>
              <a:rPr sz="3256"/>
              <a:t>Body Level Two</a:t>
            </a:r>
          </a:p>
          <a:p>
            <a:pPr lvl="2">
              <a:defRPr sz="1800"/>
            </a:pPr>
            <a:r>
              <a:rPr sz="3256"/>
              <a:t>Body Level Three</a:t>
            </a:r>
          </a:p>
          <a:p>
            <a:pPr lvl="3">
              <a:defRPr sz="1800"/>
            </a:pPr>
            <a:r>
              <a:rPr sz="3256"/>
              <a:t>Body Level Four</a:t>
            </a:r>
          </a:p>
          <a:p>
            <a:pPr lvl="4">
              <a:defRPr sz="1800"/>
            </a:pPr>
            <a:r>
              <a:rPr sz="3256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44597007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CBBE7EA-693D-4137-B7DB-9915A8032E73}"/>
              </a:ext>
            </a:extLst>
          </p:cNvPr>
          <p:cNvSpPr/>
          <p:nvPr userDrawn="1"/>
        </p:nvSpPr>
        <p:spPr>
          <a:xfrm>
            <a:off x="0" y="7050766"/>
            <a:ext cx="10693400" cy="51049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368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8522D63-F7A6-4107-9937-FD2C94A0FBC9}"/>
              </a:ext>
            </a:extLst>
          </p:cNvPr>
          <p:cNvGrpSpPr/>
          <p:nvPr userDrawn="1"/>
        </p:nvGrpSpPr>
        <p:grpSpPr>
          <a:xfrm>
            <a:off x="9068840" y="7118797"/>
            <a:ext cx="318488" cy="402362"/>
            <a:chOff x="9043752" y="5197947"/>
            <a:chExt cx="1393406" cy="1400374"/>
          </a:xfrm>
        </p:grpSpPr>
        <p:sp>
          <p:nvSpPr>
            <p:cNvPr id="8" name="四角形: 角を丸くする 68">
              <a:extLst>
                <a:ext uri="{FF2B5EF4-FFF2-40B4-BE49-F238E27FC236}">
                  <a16:creationId xmlns:a16="http://schemas.microsoft.com/office/drawing/2014/main" id="{DCF85303-0FDB-4B19-B3E3-7D7D2FDFB765}"/>
                </a:ext>
              </a:extLst>
            </p:cNvPr>
            <p:cNvSpPr/>
            <p:nvPr/>
          </p:nvSpPr>
          <p:spPr>
            <a:xfrm>
              <a:off x="9043752" y="5197947"/>
              <a:ext cx="1393406" cy="140037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368"/>
            </a:p>
          </p:txBody>
        </p:sp>
        <p:graphicFrame>
          <p:nvGraphicFramePr>
            <p:cNvPr id="9" name="Object 5">
              <a:extLst>
                <a:ext uri="{FF2B5EF4-FFF2-40B4-BE49-F238E27FC236}">
                  <a16:creationId xmlns:a16="http://schemas.microsoft.com/office/drawing/2014/main" id="{1C4510DA-797E-4276-8C8B-AA35000765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17524" y="5265998"/>
            <a:ext cx="1249816" cy="12400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8" name="ビットマップ イメージ" r:id="rId3" imgW="3247619" imgH="3219899" progId="">
                    <p:embed/>
                  </p:oleObj>
                </mc:Choice>
                <mc:Fallback>
                  <p:oleObj name="ビットマップ イメージ" r:id="rId3" imgW="3247619" imgH="3219899" progId="">
                    <p:embed/>
                    <p:pic>
                      <p:nvPicPr>
                        <p:cNvPr id="9" name="Object 5">
                          <a:extLst>
                            <a:ext uri="{FF2B5EF4-FFF2-40B4-BE49-F238E27FC236}">
                              <a16:creationId xmlns:a16="http://schemas.microsoft.com/office/drawing/2014/main" id="{1C4510DA-797E-4276-8C8B-AA35000765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17524" y="5265998"/>
                          <a:ext cx="1249816" cy="12400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0" name="図 9">
            <a:extLst>
              <a:ext uri="{FF2B5EF4-FFF2-40B4-BE49-F238E27FC236}">
                <a16:creationId xmlns:a16="http://schemas.microsoft.com/office/drawing/2014/main" id="{A8499C22-7FA8-4A72-AFFE-B5C65F6EB5F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011" y="7118799"/>
            <a:ext cx="318488" cy="402362"/>
          </a:xfrm>
          <a:prstGeom prst="rect">
            <a:avLst/>
          </a:prstGeom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4491930-7F99-4171-94D2-93710A5BF254}"/>
              </a:ext>
            </a:extLst>
          </p:cNvPr>
          <p:cNvGrpSpPr/>
          <p:nvPr userDrawn="1"/>
        </p:nvGrpSpPr>
        <p:grpSpPr>
          <a:xfrm>
            <a:off x="9447669" y="7118299"/>
            <a:ext cx="328102" cy="414508"/>
            <a:chOff x="10510932" y="5197947"/>
            <a:chExt cx="1393406" cy="1400374"/>
          </a:xfrm>
        </p:grpSpPr>
        <p:sp>
          <p:nvSpPr>
            <p:cNvPr id="12" name="四角形: 角を丸くする 69">
              <a:extLst>
                <a:ext uri="{FF2B5EF4-FFF2-40B4-BE49-F238E27FC236}">
                  <a16:creationId xmlns:a16="http://schemas.microsoft.com/office/drawing/2014/main" id="{E3A630F3-E533-4142-85E5-F70241352529}"/>
                </a:ext>
              </a:extLst>
            </p:cNvPr>
            <p:cNvSpPr/>
            <p:nvPr/>
          </p:nvSpPr>
          <p:spPr>
            <a:xfrm>
              <a:off x="10510932" y="5197947"/>
              <a:ext cx="1393406" cy="140037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368"/>
            </a:p>
          </p:txBody>
        </p:sp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55A55534-D620-4F2D-A484-59A77A6F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43440" y="5264240"/>
              <a:ext cx="728390" cy="1241846"/>
            </a:xfrm>
            <a:prstGeom prst="rect">
              <a:avLst/>
            </a:prstGeom>
          </p:spPr>
        </p:pic>
      </p:grp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15E8251-2011-4A71-937C-01467C82AAC2}"/>
              </a:ext>
            </a:extLst>
          </p:cNvPr>
          <p:cNvSpPr/>
          <p:nvPr userDrawn="1"/>
        </p:nvSpPr>
        <p:spPr>
          <a:xfrm>
            <a:off x="91266" y="7079532"/>
            <a:ext cx="8407100" cy="402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020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3" b="0" kern="10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運動の神経メカニズム解明に向けた３次元断層画像に基づくラット筋骨格モデルの開発と定量運動解析</a:t>
            </a:r>
            <a:endParaRPr lang="en-US" altLang="ja-JP" sz="1053" b="0" kern="1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8020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965" b="0" dirty="0">
                <a:solidFill>
                  <a:schemeClr val="bg1"/>
                </a:solidFill>
                <a:latin typeface="+mn-lt"/>
              </a:rPr>
              <a:t>Yuta Shimane, </a:t>
            </a:r>
            <a:r>
              <a:rPr lang="en-US" altLang="ja-JP" sz="965" b="0" dirty="0">
                <a:solidFill>
                  <a:schemeClr val="bg1"/>
                </a:solidFill>
                <a:latin typeface="+mn-lt"/>
              </a:rPr>
              <a:t>Tokyo University of Science</a:t>
            </a:r>
            <a:endParaRPr lang="en-US" altLang="zh-TW" sz="965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スライド番号プレースホルダー 5">
            <a:extLst>
              <a:ext uri="{FF2B5EF4-FFF2-40B4-BE49-F238E27FC236}">
                <a16:creationId xmlns:a16="http://schemas.microsoft.com/office/drawing/2014/main" id="{FB567560-7F8B-4CF9-BFF5-24234C7BA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0365" y="7158901"/>
            <a:ext cx="461769" cy="3796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F0200F-EE68-4443-A5B1-12CA8948253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550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4550" y="4859338"/>
            <a:ext cx="9090025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44550" y="3205163"/>
            <a:ext cx="9090025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451390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01688" y="2349500"/>
            <a:ext cx="9090025" cy="162083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603375" y="4284663"/>
            <a:ext cx="7486650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340694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8092452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4550" y="4859338"/>
            <a:ext cx="9090025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44550" y="3205163"/>
            <a:ext cx="9090025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832406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35512" cy="5376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422900" y="1763713"/>
            <a:ext cx="4735513" cy="5376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5646674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34988" y="1692275"/>
            <a:ext cx="472440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34988" y="2397125"/>
            <a:ext cx="4724400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432425" y="1692275"/>
            <a:ext cx="472598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432425" y="2397125"/>
            <a:ext cx="4725988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6625226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480096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1756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4988" y="301625"/>
            <a:ext cx="35179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81475" y="301625"/>
            <a:ext cx="5976938" cy="64531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34988" y="1582738"/>
            <a:ext cx="35179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7552494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95500" y="5292725"/>
            <a:ext cx="64166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095500" y="676275"/>
            <a:ext cx="6416675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095500" y="5918200"/>
            <a:ext cx="6416675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4218625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019927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35512" cy="5376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422900" y="1763713"/>
            <a:ext cx="4735513" cy="5376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779426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753350" y="420688"/>
            <a:ext cx="2405063" cy="671988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534988" y="420688"/>
            <a:ext cx="7065962" cy="671988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2399340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044278" y="2500732"/>
            <a:ext cx="8604846" cy="255980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defTabSz="339639">
              <a:defRPr sz="4651"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4651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137503680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60681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1044278" y="196908"/>
            <a:ext cx="8604846" cy="1890316"/>
          </a:xfrm>
          <a:prstGeom prst="rect">
            <a:avLst/>
          </a:prstGeom>
        </p:spPr>
        <p:txBody>
          <a:bodyPr/>
          <a:lstStyle>
            <a:lvl1pPr marL="0" marR="0" defTabSz="452853">
              <a:defRPr sz="6511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6511"/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1044278" y="2146297"/>
            <a:ext cx="8604846" cy="4430427"/>
          </a:xfrm>
          <a:prstGeom prst="rect">
            <a:avLst/>
          </a:prstGeom>
        </p:spPr>
        <p:txBody>
          <a:bodyPr anchor="ctr"/>
          <a:lstStyle>
            <a:lvl1pPr marL="689124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1033686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78248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722811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067373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>
              <a:defRPr sz="1800"/>
            </a:pPr>
            <a:r>
              <a:rPr sz="3256"/>
              <a:t>Body Level One</a:t>
            </a:r>
          </a:p>
          <a:p>
            <a:pPr lvl="1">
              <a:defRPr sz="1800"/>
            </a:pPr>
            <a:r>
              <a:rPr sz="3256"/>
              <a:t>Body Level Two</a:t>
            </a:r>
          </a:p>
          <a:p>
            <a:pPr lvl="2">
              <a:defRPr sz="1800"/>
            </a:pPr>
            <a:r>
              <a:rPr sz="3256"/>
              <a:t>Body Level Three</a:t>
            </a:r>
          </a:p>
          <a:p>
            <a:pPr lvl="3">
              <a:defRPr sz="1800"/>
            </a:pPr>
            <a:r>
              <a:rPr sz="3256"/>
              <a:t>Body Level Four</a:t>
            </a:r>
          </a:p>
          <a:p>
            <a:pPr lvl="4">
              <a:defRPr sz="1800"/>
            </a:pPr>
            <a:r>
              <a:rPr sz="3256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64880739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34988" y="1692275"/>
            <a:ext cx="472440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34988" y="2397125"/>
            <a:ext cx="4724400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432425" y="1692275"/>
            <a:ext cx="472598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432425" y="2397125"/>
            <a:ext cx="4725988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96482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679753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805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4988" y="301625"/>
            <a:ext cx="35179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81475" y="301625"/>
            <a:ext cx="5976938" cy="64531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34988" y="1582738"/>
            <a:ext cx="35179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440756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95500" y="5292725"/>
            <a:ext cx="64166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095500" y="676275"/>
            <a:ext cx="6416675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095500" y="5918200"/>
            <a:ext cx="6416675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20065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4.gif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image" Target="../media/image4.gif"/><Relationship Id="rId2" Type="http://schemas.openxmlformats.org/officeDocument/2006/relationships/slideLayout" Target="../slideLayouts/slideLayout31.xml"/><Relationship Id="rId16" Type="http://schemas.openxmlformats.org/officeDocument/2006/relationships/hyperlink" Target="https://www.riken.jp/en/research/labs/rap/" TargetMode="Externa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8B0CA62-441C-46EE-B765-992B274A52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4988" y="420688"/>
            <a:ext cx="9623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67F95EC-DFC5-4A27-8CC1-61F081418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4988" y="1763713"/>
            <a:ext cx="9623425" cy="537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20493" name="Text Box 13">
            <a:extLst>
              <a:ext uri="{FF2B5EF4-FFF2-40B4-BE49-F238E27FC236}">
                <a16:creationId xmlns:a16="http://schemas.microsoft.com/office/drawing/2014/main" id="{ADADBCAA-E6D5-48CD-857F-9D696E6095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24800" y="38364"/>
            <a:ext cx="2617435" cy="382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4306" tIns="52153" rIns="0" bIns="52153">
            <a:spAutoFit/>
          </a:bodyPr>
          <a:lstStyle>
            <a:lvl1pPr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522288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042988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565275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85975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431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30003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575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9147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kumimoji="1" lang="en-US" sz="1800" b="1" i="0" u="none" strike="noStrike" kern="1200" dirty="0" err="1">
                <a:solidFill>
                  <a:srgbClr val="CC0000"/>
                </a:solidFill>
                <a:effectLst/>
                <a:latin typeface="Arial" charset="0"/>
                <a:ea typeface="ＭＳ Ｐゴシック" pitchFamily="50" charset="-128"/>
                <a:cs typeface="+mn-cs"/>
              </a:rPr>
              <a:t>画像情報処理研究チーム</a:t>
            </a:r>
            <a:endParaRPr kumimoji="1" lang="en-US" sz="1800" b="1" i="0" u="none" strike="noStrike" kern="1200" dirty="0">
              <a:solidFill>
                <a:srgbClr val="CC0000"/>
              </a:solidFill>
              <a:effectLst/>
              <a:latin typeface="Arial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30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2" r:id="rId13"/>
    <p:sldLayoutId id="2147483908" r:id="rId14"/>
  </p:sldLayoutIdLst>
  <p:hf sldNum="0" hdr="0" ftr="0" dt="0"/>
  <p:txStyles>
    <p:titleStyle>
      <a:lvl1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+mj-lt"/>
          <a:ea typeface="+mj-ea"/>
          <a:cs typeface="+mj-cs"/>
        </a:defRPr>
      </a:lvl1pPr>
      <a:lvl2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90525" indent="-390525" algn="l" defTabSz="1042988" rtl="0" eaLnBrk="0" fontAlgn="base" hangingPunct="0">
        <a:spcBef>
          <a:spcPct val="20000"/>
        </a:spcBef>
        <a:spcAft>
          <a:spcPct val="0"/>
        </a:spcAft>
        <a:buChar char="•"/>
        <a:defRPr kumimoji="1" sz="2700">
          <a:solidFill>
            <a:schemeClr val="tx1"/>
          </a:solidFill>
          <a:latin typeface="+mn-lt"/>
          <a:ea typeface="+mn-ea"/>
          <a:cs typeface="+mn-cs"/>
        </a:defRPr>
      </a:lvl1pPr>
      <a:lvl2pPr marL="847725" indent="-325438" algn="l" defTabSz="1042988" rtl="0" eaLnBrk="0" fontAlgn="base" hangingPunct="0">
        <a:spcBef>
          <a:spcPct val="20000"/>
        </a:spcBef>
        <a:spcAft>
          <a:spcPct val="0"/>
        </a:spcAft>
        <a:buChar char="–"/>
        <a:defRPr kumimoji="1" sz="2300">
          <a:solidFill>
            <a:schemeClr val="tx1"/>
          </a:solidFill>
          <a:latin typeface="+mn-lt"/>
          <a:ea typeface="+mn-ea"/>
        </a:defRPr>
      </a:lvl2pPr>
      <a:lvl3pPr marL="1303338" indent="-260350" algn="l" defTabSz="1042988" rtl="0" eaLnBrk="0" fontAlgn="base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825625" indent="-260350" algn="l" defTabSz="1042988" rtl="0" eaLnBrk="0" fontAlgn="base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346325" indent="-260350" algn="l" defTabSz="1042988" rtl="0" eaLnBrk="0" fontAlgn="base" hangingPunct="0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5pPr>
      <a:lvl6pPr marL="28035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32607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7179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41751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8B0CA62-441C-46EE-B765-992B274A52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4988" y="420688"/>
            <a:ext cx="9623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67F95EC-DFC5-4A27-8CC1-61F081418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4988" y="1763713"/>
            <a:ext cx="9623425" cy="537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id="{EEBE350F-73E6-9F42-A706-9A22EF7399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09468" y="38364"/>
            <a:ext cx="2748945" cy="47465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4306" tIns="52153" rIns="0" bIns="52153">
            <a:spAutoFit/>
          </a:bodyPr>
          <a:lstStyle>
            <a:lvl1pPr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522288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042988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565275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85975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431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30003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575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9147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kumimoji="1" lang="en-US" sz="1200" b="0" i="0" u="none" strike="noStrike" kern="1200" baseline="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ＭＳ Ｐゴシック" pitchFamily="50" charset="-128"/>
                <a:cs typeface="+mn-cs"/>
              </a:rPr>
              <a:t>RIKEN center for Advanced Photonics</a:t>
            </a:r>
          </a:p>
          <a:p>
            <a:pPr marL="0" marR="0" lvl="0" indent="0" algn="l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u="none" strike="noStrike" kern="1200" baseline="0" dirty="0"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50" charset="-128"/>
                <a:cs typeface="+mn-cs"/>
              </a:rPr>
              <a:t>Image processing research team</a:t>
            </a:r>
          </a:p>
        </p:txBody>
      </p:sp>
      <p:pic>
        <p:nvPicPr>
          <p:cNvPr id="6" name="図 3" descr="C:\Users\akato\Desktop\りけんろご.gif">
            <a:extLst>
              <a:ext uri="{FF2B5EF4-FFF2-40B4-BE49-F238E27FC236}">
                <a16:creationId xmlns:a16="http://schemas.microsoft.com/office/drawing/2014/main" id="{54F63B18-3D00-584E-ABC4-A3001C8D62EC}"/>
              </a:ext>
            </a:extLst>
          </p:cNvPr>
          <p:cNvPicPr/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0158412" y="56654"/>
            <a:ext cx="335756" cy="54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381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5050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  <p:sldLayoutId id="2147483922" r:id="rId13"/>
    <p:sldLayoutId id="2147483923" r:id="rId14"/>
    <p:sldLayoutId id="2147483924" r:id="rId15"/>
  </p:sldLayoutIdLst>
  <p:hf sldNum="0" hdr="0" ftr="0" dt="0"/>
  <p:txStyles>
    <p:titleStyle>
      <a:lvl1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+mj-lt"/>
          <a:ea typeface="+mj-ea"/>
          <a:cs typeface="+mj-cs"/>
        </a:defRPr>
      </a:lvl1pPr>
      <a:lvl2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90525" indent="-390525" algn="l" defTabSz="1042988" rtl="0" eaLnBrk="0" fontAlgn="base" hangingPunct="0">
        <a:spcBef>
          <a:spcPct val="20000"/>
        </a:spcBef>
        <a:spcAft>
          <a:spcPct val="0"/>
        </a:spcAft>
        <a:buChar char="•"/>
        <a:defRPr kumimoji="1" sz="2700">
          <a:solidFill>
            <a:schemeClr val="tx1"/>
          </a:solidFill>
          <a:latin typeface="+mn-lt"/>
          <a:ea typeface="+mn-ea"/>
          <a:cs typeface="+mn-cs"/>
        </a:defRPr>
      </a:lvl1pPr>
      <a:lvl2pPr marL="847725" indent="-325438" algn="l" defTabSz="1042988" rtl="0" eaLnBrk="0" fontAlgn="base" hangingPunct="0">
        <a:spcBef>
          <a:spcPct val="20000"/>
        </a:spcBef>
        <a:spcAft>
          <a:spcPct val="0"/>
        </a:spcAft>
        <a:buChar char="–"/>
        <a:defRPr kumimoji="1" sz="2300">
          <a:solidFill>
            <a:schemeClr val="tx1"/>
          </a:solidFill>
          <a:latin typeface="+mn-lt"/>
          <a:ea typeface="+mn-ea"/>
        </a:defRPr>
      </a:lvl2pPr>
      <a:lvl3pPr marL="1303338" indent="-260350" algn="l" defTabSz="1042988" rtl="0" eaLnBrk="0" fontAlgn="base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825625" indent="-260350" algn="l" defTabSz="1042988" rtl="0" eaLnBrk="0" fontAlgn="base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346325" indent="-260350" algn="l" defTabSz="1042988" rtl="0" eaLnBrk="0" fontAlgn="base" hangingPunct="0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5pPr>
      <a:lvl6pPr marL="28035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32607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7179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41751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8B0CA62-441C-46EE-B765-992B274A52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4988" y="420688"/>
            <a:ext cx="9623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67F95EC-DFC5-4A27-8CC1-61F081418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4988" y="1763713"/>
            <a:ext cx="9623425" cy="537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20493" name="Text Box 13">
            <a:extLst>
              <a:ext uri="{FF2B5EF4-FFF2-40B4-BE49-F238E27FC236}">
                <a16:creationId xmlns:a16="http://schemas.microsoft.com/office/drawing/2014/main" id="{ADADBCAA-E6D5-48CD-857F-9D696E6095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09468" y="38364"/>
            <a:ext cx="2748945" cy="28999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4306" tIns="52153" rIns="0" bIns="52153">
            <a:spAutoFit/>
          </a:bodyPr>
          <a:lstStyle>
            <a:lvl1pPr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522288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042988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565275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85975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431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30003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575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9147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kumimoji="1" lang="en-US" sz="1200" b="0" i="0" u="none" strike="noStrike" kern="1200" baseline="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ＭＳ Ｐゴシック" pitchFamily="50" charset="-128"/>
                <a:cs typeface="+mn-cs"/>
              </a:rPr>
              <a:t>RIKEN center for Advanced Photonics</a:t>
            </a:r>
            <a:endParaRPr kumimoji="1" lang="en-US" sz="1200" b="0" i="0" u="none" strike="noStrike" kern="1200" baseline="0" dirty="0">
              <a:solidFill>
                <a:schemeClr val="bg1">
                  <a:lumMod val="65000"/>
                </a:schemeClr>
              </a:solidFill>
              <a:effectLst/>
              <a:latin typeface="+mj-lt"/>
              <a:ea typeface="ＭＳ Ｐゴシック" pitchFamily="50" charset="-128"/>
              <a:cs typeface="+mn-cs"/>
              <a:hlinkClick r:id="rId1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5" name="図 3" descr="C:\Users\akato\Desktop\りけんろご.gif">
            <a:extLst>
              <a:ext uri="{FF2B5EF4-FFF2-40B4-BE49-F238E27FC236}">
                <a16:creationId xmlns:a16="http://schemas.microsoft.com/office/drawing/2014/main" id="{3845D898-F7E4-C24E-BB61-A0C93D21F7EA}"/>
              </a:ext>
            </a:extLst>
          </p:cNvPr>
          <p:cNvPicPr/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0158412" y="56654"/>
            <a:ext cx="335756" cy="54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381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45912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</p:sldLayoutIdLst>
  <p:hf sldNum="0" hdr="0" ftr="0" dt="0"/>
  <p:txStyles>
    <p:titleStyle>
      <a:lvl1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+mj-lt"/>
          <a:ea typeface="+mj-ea"/>
          <a:cs typeface="+mj-cs"/>
        </a:defRPr>
      </a:lvl1pPr>
      <a:lvl2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90525" indent="-390525" algn="l" defTabSz="1042988" rtl="0" eaLnBrk="0" fontAlgn="base" hangingPunct="0">
        <a:spcBef>
          <a:spcPct val="20000"/>
        </a:spcBef>
        <a:spcAft>
          <a:spcPct val="0"/>
        </a:spcAft>
        <a:buChar char="•"/>
        <a:defRPr kumimoji="1" sz="2700">
          <a:solidFill>
            <a:schemeClr val="tx1"/>
          </a:solidFill>
          <a:latin typeface="+mn-lt"/>
          <a:ea typeface="+mn-ea"/>
          <a:cs typeface="+mn-cs"/>
        </a:defRPr>
      </a:lvl1pPr>
      <a:lvl2pPr marL="847725" indent="-325438" algn="l" defTabSz="1042988" rtl="0" eaLnBrk="0" fontAlgn="base" hangingPunct="0">
        <a:spcBef>
          <a:spcPct val="20000"/>
        </a:spcBef>
        <a:spcAft>
          <a:spcPct val="0"/>
        </a:spcAft>
        <a:buChar char="–"/>
        <a:defRPr kumimoji="1" sz="2300">
          <a:solidFill>
            <a:schemeClr val="tx1"/>
          </a:solidFill>
          <a:latin typeface="+mn-lt"/>
          <a:ea typeface="+mn-ea"/>
        </a:defRPr>
      </a:lvl2pPr>
      <a:lvl3pPr marL="1303338" indent="-260350" algn="l" defTabSz="1042988" rtl="0" eaLnBrk="0" fontAlgn="base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825625" indent="-260350" algn="l" defTabSz="1042988" rtl="0" eaLnBrk="0" fontAlgn="base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346325" indent="-260350" algn="l" defTabSz="1042988" rtl="0" eaLnBrk="0" fontAlgn="base" hangingPunct="0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5pPr>
      <a:lvl6pPr marL="28035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32607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7179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41751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8E8DC"/>
            </a:gs>
            <a:gs pos="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2E3691-D456-464B-968D-E19313A17E0B}"/>
              </a:ext>
            </a:extLst>
          </p:cNvPr>
          <p:cNvSpPr/>
          <p:nvPr/>
        </p:nvSpPr>
        <p:spPr>
          <a:xfrm>
            <a:off x="1" y="0"/>
            <a:ext cx="10693400" cy="5580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5613" tIns="37806" rIns="75613" bIns="378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JP" sz="3087"/>
          </a:p>
        </p:txBody>
      </p:sp>
      <p:sp>
        <p:nvSpPr>
          <p:cNvPr id="7" name="Rectangle 6"/>
          <p:cNvSpPr/>
          <p:nvPr/>
        </p:nvSpPr>
        <p:spPr>
          <a:xfrm>
            <a:off x="0" y="540567"/>
            <a:ext cx="10693399" cy="1670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5613" tIns="37806" rIns="75613" bIns="378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JP" sz="3087"/>
          </a:p>
        </p:txBody>
      </p:sp>
      <p:sp>
        <p:nvSpPr>
          <p:cNvPr id="5" name="Text Box 22"/>
          <p:cNvSpPr txBox="1"/>
          <p:nvPr/>
        </p:nvSpPr>
        <p:spPr>
          <a:xfrm>
            <a:off x="105516" y="578446"/>
            <a:ext cx="10054483" cy="451779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75613" tIns="37806" rIns="75613" bIns="378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56095"/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TUM-RIKEN collaborative research: December  28</a:t>
            </a:r>
            <a:r>
              <a:rPr lang="en-US" sz="2400" b="1" baseline="30000" dirty="0">
                <a:solidFill>
                  <a:srgbClr val="C00000"/>
                </a:solidFill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th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 , 2021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05860" y="981528"/>
            <a:ext cx="152767" cy="305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75613" tIns="37806" rIns="75613" bIns="37806" numCol="1" anchor="ctr" anchorCtr="0" compatLnSpc="1">
            <a:prstTxWarp prst="textNoShape">
              <a:avLst/>
            </a:prstTxWarp>
            <a:spAutoFit/>
          </a:bodyPr>
          <a:lstStyle/>
          <a:p>
            <a:pPr defTabSz="756095"/>
            <a:endParaRPr lang="en-US" sz="14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605CBC-C5BC-C44D-BD66-1BBA61BFEE87}"/>
              </a:ext>
            </a:extLst>
          </p:cNvPr>
          <p:cNvSpPr/>
          <p:nvPr/>
        </p:nvSpPr>
        <p:spPr>
          <a:xfrm>
            <a:off x="590408" y="3134300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+mj-lt"/>
                <a:ea typeface="MS Gothic" panose="020B0609070205080204" pitchFamily="49" charset="-128"/>
                <a:cs typeface="Arial" panose="020B0604020202020204" pitchFamily="34" charset="0"/>
              </a:rPr>
              <a:t>Satoshi Oota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3A04D7-AD1D-4142-98CF-446D1DAA7EF7}"/>
              </a:ext>
            </a:extLst>
          </p:cNvPr>
          <p:cNvSpPr txBox="1"/>
          <p:nvPr/>
        </p:nvSpPr>
        <p:spPr>
          <a:xfrm>
            <a:off x="105517" y="1016313"/>
            <a:ext cx="8528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NeRmo project: Analysis on spinal motions of mice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5B651AE-EA81-7543-AB44-C0F5B56D5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150" y="6772017"/>
            <a:ext cx="2026838" cy="42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7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0"/>
    </mc:Choice>
    <mc:Fallback xmlns="">
      <p:transition spd="slow"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5145E201-8F70-4289-80C6-2F158D7AAE10}"/>
              </a:ext>
            </a:extLst>
          </p:cNvPr>
          <p:cNvSpPr txBox="1"/>
          <p:nvPr/>
        </p:nvSpPr>
        <p:spPr>
          <a:xfrm>
            <a:off x="416926" y="771114"/>
            <a:ext cx="6694461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10" dirty="0">
                <a:latin typeface="Arial" panose="020B0604020202020204" pitchFamily="34" charset="0"/>
                <a:cs typeface="Arial" panose="020B0604020202020204" pitchFamily="34" charset="0"/>
              </a:rPr>
              <a:t>Preliminary motion tracking</a:t>
            </a:r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F03852EB-3E9A-4D9A-A1D9-F3E0F94EA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5" name="図 4" descr="テレビゲームのコントローラー&#10;&#10;低い精度で自動的に生成された説明">
            <a:extLst>
              <a:ext uri="{FF2B5EF4-FFF2-40B4-BE49-F238E27FC236}">
                <a16:creationId xmlns:a16="http://schemas.microsoft.com/office/drawing/2014/main" id="{D28D105B-A776-4F35-A9B5-548A9451E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7" name="図 6" descr="コンピューター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53F6AC6F-E667-4322-899C-E9495D184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9" name="図 8" descr="モニター画面に映る文字&#10;&#10;中程度の精度で自動的に生成された説明">
            <a:extLst>
              <a:ext uri="{FF2B5EF4-FFF2-40B4-BE49-F238E27FC236}">
                <a16:creationId xmlns:a16="http://schemas.microsoft.com/office/drawing/2014/main" id="{0E66E765-A18B-4FE7-916B-5FF3D61291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11" name="図 10" descr="パソコンの画面&#10;&#10;自動的に生成された説明">
            <a:extLst>
              <a:ext uri="{FF2B5EF4-FFF2-40B4-BE49-F238E27FC236}">
                <a16:creationId xmlns:a16="http://schemas.microsoft.com/office/drawing/2014/main" id="{AB6A2A8F-8E46-46D9-A84A-04E1076335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13" name="図 12" descr="モニター画面に映る文字&#10;&#10;中程度の精度で自動的に生成された説明">
            <a:extLst>
              <a:ext uri="{FF2B5EF4-FFF2-40B4-BE49-F238E27FC236}">
                <a16:creationId xmlns:a16="http://schemas.microsoft.com/office/drawing/2014/main" id="{684F84AD-473F-4E1B-998A-668D8E922B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15" name="図 14" descr="テレビゲームの一画面&#10;&#10;低い精度で自動的に生成された説明">
            <a:extLst>
              <a:ext uri="{FF2B5EF4-FFF2-40B4-BE49-F238E27FC236}">
                <a16:creationId xmlns:a16="http://schemas.microsoft.com/office/drawing/2014/main" id="{D3813CF0-D140-4ACF-A82F-2CE00087AB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17" name="図 16" descr="コンピューター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D8C47400-6F99-426C-BE21-75B7396754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19" name="図 18" descr="屋内, 小さ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70D399D-F8B8-44F1-93D9-D42937F718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21" name="図 20" descr="テレビゲームの一画面&#10;&#10;低い精度で自動的に生成された説明">
            <a:extLst>
              <a:ext uri="{FF2B5EF4-FFF2-40B4-BE49-F238E27FC236}">
                <a16:creationId xmlns:a16="http://schemas.microsoft.com/office/drawing/2014/main" id="{629D6F00-8473-4C6C-9E64-B974F471D6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23" name="図 22" descr="屋内, モニター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F4F5CB6E-6CBA-4E60-94FC-6437986B9B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25" name="図 24" descr="モニター画面に映る猫&#10;&#10;低い精度で自動的に生成された説明">
            <a:extLst>
              <a:ext uri="{FF2B5EF4-FFF2-40B4-BE49-F238E27FC236}">
                <a16:creationId xmlns:a16="http://schemas.microsoft.com/office/drawing/2014/main" id="{8B3839D4-95CE-46D1-B591-68BE66250F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27" name="図 26" descr="屋内, モニター, 座る, 画面 が含まれている画像&#10;&#10;自動的に生成された説明">
            <a:extLst>
              <a:ext uri="{FF2B5EF4-FFF2-40B4-BE49-F238E27FC236}">
                <a16:creationId xmlns:a16="http://schemas.microsoft.com/office/drawing/2014/main" id="{E6B44451-2F44-475B-9910-C8D8FDF2DF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29" name="図 28" descr="屋内, モニター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8EAFD2F6-637E-4F98-8E35-3521564337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31" name="図 30" descr="屋内, 座る, モニター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EC3A623A-2754-4A6D-A3F2-F7786024F4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33" name="図 32" descr="モニター画面に映る文字&#10;&#10;中程度の精度で自動的に生成された説明">
            <a:extLst>
              <a:ext uri="{FF2B5EF4-FFF2-40B4-BE49-F238E27FC236}">
                <a16:creationId xmlns:a16="http://schemas.microsoft.com/office/drawing/2014/main" id="{E5A02743-692E-4EBB-87F3-0852CE734A9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35" name="図 34" descr="モニター画面に映る文字&#10;&#10;低い精度で自動的に生成された説明">
            <a:extLst>
              <a:ext uri="{FF2B5EF4-FFF2-40B4-BE49-F238E27FC236}">
                <a16:creationId xmlns:a16="http://schemas.microsoft.com/office/drawing/2014/main" id="{9206FEF3-E5C6-4337-8DD9-153279612EA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37" name="図 36" descr="屋内, モニター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1D7B231E-B845-480A-B4E6-D671D0312B0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39" name="図 38" descr="モニター画面に映る文字&#10;&#10;中程度の精度で自動的に生成された説明">
            <a:extLst>
              <a:ext uri="{FF2B5EF4-FFF2-40B4-BE49-F238E27FC236}">
                <a16:creationId xmlns:a16="http://schemas.microsoft.com/office/drawing/2014/main" id="{E6BFA3EB-CD84-4612-9F6C-24AF55A6AD9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41" name="図 40" descr="コンピューターの画面&#10;&#10;自動的に生成された説明">
            <a:extLst>
              <a:ext uri="{FF2B5EF4-FFF2-40B4-BE49-F238E27FC236}">
                <a16:creationId xmlns:a16="http://schemas.microsoft.com/office/drawing/2014/main" id="{C79ECB75-0D13-46EA-B1B8-A4E8F4E1FF2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43" name="図 42" descr="屋内, モニター, 座る, 画面 が含まれている画像&#10;&#10;自動的に生成された説明">
            <a:extLst>
              <a:ext uri="{FF2B5EF4-FFF2-40B4-BE49-F238E27FC236}">
                <a16:creationId xmlns:a16="http://schemas.microsoft.com/office/drawing/2014/main" id="{2B24ADF7-1EA7-41B0-8ACA-300475430F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45" name="図 44" descr="屋内, テーブル, 座る, 小さい が含まれている画像&#10;&#10;自動的に生成された説明">
            <a:extLst>
              <a:ext uri="{FF2B5EF4-FFF2-40B4-BE49-F238E27FC236}">
                <a16:creationId xmlns:a16="http://schemas.microsoft.com/office/drawing/2014/main" id="{3471702D-C82C-4D60-864A-8A2DCC260DD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47" name="図 46" descr="モニター画面に映る文字&#10;&#10;低い精度で自動的に生成された説明">
            <a:extLst>
              <a:ext uri="{FF2B5EF4-FFF2-40B4-BE49-F238E27FC236}">
                <a16:creationId xmlns:a16="http://schemas.microsoft.com/office/drawing/2014/main" id="{5CE9EBDF-E033-4C87-9C6D-257EAB3390E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49" name="図 48" descr="コンピューターのマウス&#10;&#10;中程度の精度で自動的に生成された説明">
            <a:extLst>
              <a:ext uri="{FF2B5EF4-FFF2-40B4-BE49-F238E27FC236}">
                <a16:creationId xmlns:a16="http://schemas.microsoft.com/office/drawing/2014/main" id="{D585AD2A-6F9D-425C-9418-F45A4849002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51" name="図 50" descr="コンピューターのマウス&#10;&#10;中程度の精度で自動的に生成された説明">
            <a:extLst>
              <a:ext uri="{FF2B5EF4-FFF2-40B4-BE49-F238E27FC236}">
                <a16:creationId xmlns:a16="http://schemas.microsoft.com/office/drawing/2014/main" id="{CA97B381-79CC-4F1B-8AE5-DE21B7D352C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53" name="図 52" descr="屋内, 座る, モニター, 画面 が含まれている画像&#10;&#10;自動的に生成された説明">
            <a:extLst>
              <a:ext uri="{FF2B5EF4-FFF2-40B4-BE49-F238E27FC236}">
                <a16:creationId xmlns:a16="http://schemas.microsoft.com/office/drawing/2014/main" id="{5A415173-FB21-4907-BA5C-04CA67A030F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55" name="図 54" descr="テレビゲームの一画面&#10;&#10;低い精度で自動的に生成された説明">
            <a:extLst>
              <a:ext uri="{FF2B5EF4-FFF2-40B4-BE49-F238E27FC236}">
                <a16:creationId xmlns:a16="http://schemas.microsoft.com/office/drawing/2014/main" id="{1E7CBB77-750F-4108-A3FD-9254FA58269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57" name="図 56" descr="テレビゲームの一画面&#10;&#10;低い精度で自動的に生成された説明">
            <a:extLst>
              <a:ext uri="{FF2B5EF4-FFF2-40B4-BE49-F238E27FC236}">
                <a16:creationId xmlns:a16="http://schemas.microsoft.com/office/drawing/2014/main" id="{627BBC91-EAB8-4308-AB0C-29505D07AE2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59" name="図 58" descr="屋内, 座る, モニター, 小さい が含まれている画像&#10;&#10;自動的に生成された説明">
            <a:extLst>
              <a:ext uri="{FF2B5EF4-FFF2-40B4-BE49-F238E27FC236}">
                <a16:creationId xmlns:a16="http://schemas.microsoft.com/office/drawing/2014/main" id="{A1F7957F-2FF3-4975-A260-3720C8A442F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61" name="図 60" descr="屋内, モニター, 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5F954E7C-51BE-495F-9E98-4E910573AD4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pic>
        <p:nvPicPr>
          <p:cNvPr id="63" name="図 62" descr="屋内, モニター, 座る, 画面 が含まれている画像&#10;&#10;自動的に生成された説明">
            <a:extLst>
              <a:ext uri="{FF2B5EF4-FFF2-40B4-BE49-F238E27FC236}">
                <a16:creationId xmlns:a16="http://schemas.microsoft.com/office/drawing/2014/main" id="{0FED6CC7-7957-4283-AAB5-4C0B74FBD76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00" y="1855815"/>
            <a:ext cx="7434601" cy="3849632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44BFC966-F074-4324-A4E3-05D06B4DCD94}"/>
              </a:ext>
            </a:extLst>
          </p:cNvPr>
          <p:cNvSpPr txBox="1"/>
          <p:nvPr/>
        </p:nvSpPr>
        <p:spPr>
          <a:xfrm>
            <a:off x="6596773" y="2761416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Thoracic part</a:t>
            </a: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6F7D0B2B-209B-45A3-988F-DF57345855DC}"/>
              </a:ext>
            </a:extLst>
          </p:cNvPr>
          <p:cNvSpPr txBox="1"/>
          <p:nvPr/>
        </p:nvSpPr>
        <p:spPr>
          <a:xfrm>
            <a:off x="5213033" y="2761415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Lumber part</a:t>
            </a:r>
          </a:p>
        </p:txBody>
      </p:sp>
      <p:sp>
        <p:nvSpPr>
          <p:cNvPr id="36" name="テキスト ボックス 66">
            <a:extLst>
              <a:ext uri="{FF2B5EF4-FFF2-40B4-BE49-F238E27FC236}">
                <a16:creationId xmlns:a16="http://schemas.microsoft.com/office/drawing/2014/main" id="{B936C81A-7814-B54F-89B9-20E8229CB902}"/>
              </a:ext>
            </a:extLst>
          </p:cNvPr>
          <p:cNvSpPr txBox="1"/>
          <p:nvPr/>
        </p:nvSpPr>
        <p:spPr>
          <a:xfrm>
            <a:off x="3710216" y="2761415"/>
            <a:ext cx="902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Tail part</a:t>
            </a:r>
          </a:p>
        </p:txBody>
      </p:sp>
      <p:sp>
        <p:nvSpPr>
          <p:cNvPr id="2" name="Oval 1" hidden="1">
            <a:extLst>
              <a:ext uri="{FF2B5EF4-FFF2-40B4-BE49-F238E27FC236}">
                <a16:creationId xmlns:a16="http://schemas.microsoft.com/office/drawing/2014/main" id="{38C29892-B3E3-1140-8452-F9C00A3230C7}"/>
              </a:ext>
            </a:extLst>
          </p:cNvPr>
          <p:cNvSpPr/>
          <p:nvPr/>
        </p:nvSpPr>
        <p:spPr>
          <a:xfrm>
            <a:off x="7281843" y="3939361"/>
            <a:ext cx="107383" cy="107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368"/>
          </a:p>
        </p:txBody>
      </p:sp>
      <p:sp>
        <p:nvSpPr>
          <p:cNvPr id="38" name="Oval 37" hidden="1">
            <a:extLst>
              <a:ext uri="{FF2B5EF4-FFF2-40B4-BE49-F238E27FC236}">
                <a16:creationId xmlns:a16="http://schemas.microsoft.com/office/drawing/2014/main" id="{78A8918C-2302-524D-9E57-3709CB01CAD4}"/>
              </a:ext>
            </a:extLst>
          </p:cNvPr>
          <p:cNvSpPr/>
          <p:nvPr/>
        </p:nvSpPr>
        <p:spPr>
          <a:xfrm>
            <a:off x="6775021" y="3939361"/>
            <a:ext cx="107383" cy="107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368"/>
          </a:p>
        </p:txBody>
      </p:sp>
      <p:sp>
        <p:nvSpPr>
          <p:cNvPr id="40" name="Oval 39" hidden="1">
            <a:extLst>
              <a:ext uri="{FF2B5EF4-FFF2-40B4-BE49-F238E27FC236}">
                <a16:creationId xmlns:a16="http://schemas.microsoft.com/office/drawing/2014/main" id="{78392B4D-7E76-BB4A-B333-3C688DD5D430}"/>
              </a:ext>
            </a:extLst>
          </p:cNvPr>
          <p:cNvSpPr/>
          <p:nvPr/>
        </p:nvSpPr>
        <p:spPr>
          <a:xfrm>
            <a:off x="6533610" y="3939361"/>
            <a:ext cx="107383" cy="107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368"/>
          </a:p>
        </p:txBody>
      </p:sp>
      <p:sp>
        <p:nvSpPr>
          <p:cNvPr id="42" name="Oval 41" hidden="1">
            <a:extLst>
              <a:ext uri="{FF2B5EF4-FFF2-40B4-BE49-F238E27FC236}">
                <a16:creationId xmlns:a16="http://schemas.microsoft.com/office/drawing/2014/main" id="{977824E8-B515-BC4C-8C84-502808F45F0B}"/>
              </a:ext>
            </a:extLst>
          </p:cNvPr>
          <p:cNvSpPr/>
          <p:nvPr/>
        </p:nvSpPr>
        <p:spPr>
          <a:xfrm>
            <a:off x="6268198" y="3939361"/>
            <a:ext cx="107383" cy="107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368"/>
          </a:p>
        </p:txBody>
      </p:sp>
      <p:sp>
        <p:nvSpPr>
          <p:cNvPr id="44" name="Oval 43" hidden="1">
            <a:extLst>
              <a:ext uri="{FF2B5EF4-FFF2-40B4-BE49-F238E27FC236}">
                <a16:creationId xmlns:a16="http://schemas.microsoft.com/office/drawing/2014/main" id="{A7A05D00-4D25-FD46-9D15-D226A02F84EA}"/>
              </a:ext>
            </a:extLst>
          </p:cNvPr>
          <p:cNvSpPr/>
          <p:nvPr/>
        </p:nvSpPr>
        <p:spPr>
          <a:xfrm>
            <a:off x="5961310" y="3914299"/>
            <a:ext cx="107383" cy="107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368"/>
          </a:p>
        </p:txBody>
      </p:sp>
      <p:sp>
        <p:nvSpPr>
          <p:cNvPr id="46" name="Oval 45" hidden="1">
            <a:extLst>
              <a:ext uri="{FF2B5EF4-FFF2-40B4-BE49-F238E27FC236}">
                <a16:creationId xmlns:a16="http://schemas.microsoft.com/office/drawing/2014/main" id="{F01C3269-86D3-3549-A3E9-14E96F21EB52}"/>
              </a:ext>
            </a:extLst>
          </p:cNvPr>
          <p:cNvSpPr/>
          <p:nvPr/>
        </p:nvSpPr>
        <p:spPr>
          <a:xfrm>
            <a:off x="5607069" y="3901843"/>
            <a:ext cx="107383" cy="107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368"/>
          </a:p>
        </p:txBody>
      </p:sp>
      <p:sp>
        <p:nvSpPr>
          <p:cNvPr id="48" name="Oval 47" hidden="1">
            <a:extLst>
              <a:ext uri="{FF2B5EF4-FFF2-40B4-BE49-F238E27FC236}">
                <a16:creationId xmlns:a16="http://schemas.microsoft.com/office/drawing/2014/main" id="{D7427756-0DD2-9046-BFF7-0A50C9BEF155}"/>
              </a:ext>
            </a:extLst>
          </p:cNvPr>
          <p:cNvSpPr/>
          <p:nvPr/>
        </p:nvSpPr>
        <p:spPr>
          <a:xfrm>
            <a:off x="4942130" y="3963889"/>
            <a:ext cx="107383" cy="107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368"/>
          </a:p>
        </p:txBody>
      </p:sp>
      <p:sp>
        <p:nvSpPr>
          <p:cNvPr id="50" name="Oval 49" hidden="1">
            <a:extLst>
              <a:ext uri="{FF2B5EF4-FFF2-40B4-BE49-F238E27FC236}">
                <a16:creationId xmlns:a16="http://schemas.microsoft.com/office/drawing/2014/main" id="{89EC346D-6373-FD4B-B9C4-1F73767D42B1}"/>
              </a:ext>
            </a:extLst>
          </p:cNvPr>
          <p:cNvSpPr/>
          <p:nvPr/>
        </p:nvSpPr>
        <p:spPr>
          <a:xfrm>
            <a:off x="4423522" y="4007469"/>
            <a:ext cx="107383" cy="107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368"/>
          </a:p>
        </p:txBody>
      </p:sp>
      <p:sp>
        <p:nvSpPr>
          <p:cNvPr id="52" name="Oval 51" hidden="1">
            <a:extLst>
              <a:ext uri="{FF2B5EF4-FFF2-40B4-BE49-F238E27FC236}">
                <a16:creationId xmlns:a16="http://schemas.microsoft.com/office/drawing/2014/main" id="{4DE6EEF3-A2FA-4948-9C93-9AF00DE9DFDC}"/>
              </a:ext>
            </a:extLst>
          </p:cNvPr>
          <p:cNvSpPr/>
          <p:nvPr/>
        </p:nvSpPr>
        <p:spPr>
          <a:xfrm>
            <a:off x="3924408" y="4085248"/>
            <a:ext cx="107383" cy="107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368"/>
          </a:p>
        </p:txBody>
      </p:sp>
      <p:sp>
        <p:nvSpPr>
          <p:cNvPr id="54" name="Oval 53" hidden="1">
            <a:extLst>
              <a:ext uri="{FF2B5EF4-FFF2-40B4-BE49-F238E27FC236}">
                <a16:creationId xmlns:a16="http://schemas.microsoft.com/office/drawing/2014/main" id="{18C5B440-23F4-BD4E-8A6C-933014D2A373}"/>
              </a:ext>
            </a:extLst>
          </p:cNvPr>
          <p:cNvSpPr/>
          <p:nvPr/>
        </p:nvSpPr>
        <p:spPr>
          <a:xfrm>
            <a:off x="3313160" y="4031557"/>
            <a:ext cx="107383" cy="107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368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BCB5A9E9-817A-194C-BB58-3EEF7A79778F}"/>
              </a:ext>
            </a:extLst>
          </p:cNvPr>
          <p:cNvCxnSpPr>
            <a:stCxn id="64" idx="2"/>
            <a:endCxn id="2" idx="0"/>
          </p:cNvCxnSpPr>
          <p:nvPr/>
        </p:nvCxnSpPr>
        <p:spPr>
          <a:xfrm rot="16200000" flipH="1">
            <a:off x="6891986" y="3495811"/>
            <a:ext cx="839391" cy="47707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8865E916-F2D6-F543-9A34-2C8D8C13140D}"/>
              </a:ext>
            </a:extLst>
          </p:cNvPr>
          <p:cNvCxnSpPr>
            <a:cxnSpLocks/>
            <a:stCxn id="64" idx="2"/>
            <a:endCxn id="38" idx="0"/>
          </p:cNvCxnSpPr>
          <p:nvPr/>
        </p:nvCxnSpPr>
        <p:spPr>
          <a:xfrm rot="5400000">
            <a:off x="6638576" y="3290108"/>
            <a:ext cx="839391" cy="459115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F8D7439-D741-BC45-A963-0BB427C498AC}"/>
              </a:ext>
            </a:extLst>
          </p:cNvPr>
          <p:cNvCxnSpPr>
            <a:cxnSpLocks/>
            <a:stCxn id="67" idx="2"/>
            <a:endCxn id="40" idx="0"/>
          </p:cNvCxnSpPr>
          <p:nvPr/>
        </p:nvCxnSpPr>
        <p:spPr>
          <a:xfrm rot="16200000" flipH="1">
            <a:off x="5803557" y="3155616"/>
            <a:ext cx="839392" cy="728098"/>
          </a:xfrm>
          <a:prstGeom prst="bentConnector3">
            <a:avLst>
              <a:gd name="adj1" fmla="val 47832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5D2F038-7CF4-C846-8F5C-130EFA3B48DC}"/>
              </a:ext>
            </a:extLst>
          </p:cNvPr>
          <p:cNvCxnSpPr>
            <a:cxnSpLocks/>
            <a:stCxn id="67" idx="2"/>
            <a:endCxn id="42" idx="0"/>
          </p:cNvCxnSpPr>
          <p:nvPr/>
        </p:nvCxnSpPr>
        <p:spPr>
          <a:xfrm rot="16200000" flipH="1">
            <a:off x="5670851" y="3288322"/>
            <a:ext cx="839392" cy="462686"/>
          </a:xfrm>
          <a:prstGeom prst="bentConnector3">
            <a:avLst>
              <a:gd name="adj1" fmla="val 48374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590C6DC4-0E40-8645-8E37-D7C3FBA6BB5E}"/>
              </a:ext>
            </a:extLst>
          </p:cNvPr>
          <p:cNvCxnSpPr>
            <a:cxnSpLocks/>
            <a:stCxn id="67" idx="2"/>
            <a:endCxn id="44" idx="0"/>
          </p:cNvCxnSpPr>
          <p:nvPr/>
        </p:nvCxnSpPr>
        <p:spPr>
          <a:xfrm rot="16200000" flipH="1">
            <a:off x="5529938" y="3429235"/>
            <a:ext cx="814330" cy="155798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54CD9F57-D88E-864A-B6C9-703E6AFCFD58}"/>
              </a:ext>
            </a:extLst>
          </p:cNvPr>
          <p:cNvCxnSpPr>
            <a:cxnSpLocks/>
            <a:stCxn id="67" idx="2"/>
            <a:endCxn id="46" idx="0"/>
          </p:cNvCxnSpPr>
          <p:nvPr/>
        </p:nvCxnSpPr>
        <p:spPr>
          <a:xfrm rot="5400000">
            <a:off x="5359046" y="3401685"/>
            <a:ext cx="801874" cy="198443"/>
          </a:xfrm>
          <a:prstGeom prst="bentConnector3">
            <a:avLst>
              <a:gd name="adj1" fmla="val 502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18F3D873-2081-E141-8CA3-D82FD2B4A9AC}"/>
              </a:ext>
            </a:extLst>
          </p:cNvPr>
          <p:cNvCxnSpPr>
            <a:cxnSpLocks/>
            <a:stCxn id="36" idx="2"/>
            <a:endCxn id="48" idx="0"/>
          </p:cNvCxnSpPr>
          <p:nvPr/>
        </p:nvCxnSpPr>
        <p:spPr>
          <a:xfrm rot="16200000" flipH="1">
            <a:off x="4146682" y="3114749"/>
            <a:ext cx="863920" cy="834360"/>
          </a:xfrm>
          <a:prstGeom prst="bentConnector3">
            <a:avLst>
              <a:gd name="adj1" fmla="val 53686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9CDE0FA6-74BB-074F-AAC4-3609659378D9}"/>
              </a:ext>
            </a:extLst>
          </p:cNvPr>
          <p:cNvCxnSpPr>
            <a:cxnSpLocks/>
            <a:stCxn id="36" idx="2"/>
            <a:endCxn id="50" idx="0"/>
          </p:cNvCxnSpPr>
          <p:nvPr/>
        </p:nvCxnSpPr>
        <p:spPr>
          <a:xfrm rot="16200000" flipH="1">
            <a:off x="3865588" y="3395843"/>
            <a:ext cx="907500" cy="315752"/>
          </a:xfrm>
          <a:prstGeom prst="bentConnector3">
            <a:avLst>
              <a:gd name="adj1" fmla="val 51504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AB3F01B5-782A-8546-B50F-1612FDCC1ABC}"/>
              </a:ext>
            </a:extLst>
          </p:cNvPr>
          <p:cNvCxnSpPr>
            <a:cxnSpLocks/>
            <a:stCxn id="36" idx="2"/>
            <a:endCxn id="52" idx="0"/>
          </p:cNvCxnSpPr>
          <p:nvPr/>
        </p:nvCxnSpPr>
        <p:spPr>
          <a:xfrm rot="5400000">
            <a:off x="3577142" y="3500927"/>
            <a:ext cx="985279" cy="183362"/>
          </a:xfrm>
          <a:prstGeom prst="bentConnector3">
            <a:avLst>
              <a:gd name="adj1" fmla="val 47229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6A26C597-0B73-A243-BEC7-670B2114E551}"/>
              </a:ext>
            </a:extLst>
          </p:cNvPr>
          <p:cNvCxnSpPr>
            <a:cxnSpLocks/>
            <a:stCxn id="36" idx="2"/>
            <a:endCxn id="54" idx="0"/>
          </p:cNvCxnSpPr>
          <p:nvPr/>
        </p:nvCxnSpPr>
        <p:spPr>
          <a:xfrm rot="5400000">
            <a:off x="3298363" y="3168458"/>
            <a:ext cx="931588" cy="794610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164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図 64" descr="窓 が含まれている画像&#10;&#10;自動的に生成された説明">
            <a:extLst>
              <a:ext uri="{FF2B5EF4-FFF2-40B4-BE49-F238E27FC236}">
                <a16:creationId xmlns:a16="http://schemas.microsoft.com/office/drawing/2014/main" id="{5BF73CDC-3DFD-462E-963F-02F0F5A7F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41" y="2007631"/>
            <a:ext cx="6812318" cy="4257699"/>
          </a:xfrm>
          <a:prstGeom prst="rect">
            <a:avLst/>
          </a:prstGeom>
        </p:spPr>
      </p:pic>
      <p:sp>
        <p:nvSpPr>
          <p:cNvPr id="4" name="テキスト ボックス 65">
            <a:extLst>
              <a:ext uri="{FF2B5EF4-FFF2-40B4-BE49-F238E27FC236}">
                <a16:creationId xmlns:a16="http://schemas.microsoft.com/office/drawing/2014/main" id="{DB98E2BD-E82F-5040-AFEE-BC5F0FDEE3FC}"/>
              </a:ext>
            </a:extLst>
          </p:cNvPr>
          <p:cNvSpPr txBox="1"/>
          <p:nvPr/>
        </p:nvSpPr>
        <p:spPr>
          <a:xfrm>
            <a:off x="416926" y="771114"/>
            <a:ext cx="3314562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10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</a:p>
        </p:txBody>
      </p:sp>
    </p:spTree>
    <p:extLst>
      <p:ext uri="{BB962C8B-B14F-4D97-AF65-F5344CB8AC3E}">
        <p14:creationId xmlns:p14="http://schemas.microsoft.com/office/powerpoint/2010/main" val="1952496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5145E201-8F70-4289-80C6-2F158D7AAE10}"/>
              </a:ext>
            </a:extLst>
          </p:cNvPr>
          <p:cNvSpPr txBox="1"/>
          <p:nvPr/>
        </p:nvSpPr>
        <p:spPr>
          <a:xfrm>
            <a:off x="324126" y="1134638"/>
            <a:ext cx="5703806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10" dirty="0">
                <a:latin typeface="Arial" panose="020B0604020202020204" pitchFamily="34" charset="0"/>
                <a:cs typeface="Arial" panose="020B0604020202020204" pitchFamily="34" charset="0"/>
              </a:rPr>
              <a:t>Labeled spinal motions</a:t>
            </a:r>
          </a:p>
        </p:txBody>
      </p:sp>
      <p:pic>
        <p:nvPicPr>
          <p:cNvPr id="4" name="2_WhiteSmallcageDot_Top_20211201180015DLC_resnet50_WanderingDec9shuffle1_100000_labeled_3" descr="2_WhiteSmallcageDot_Top_20211201180015DLC_resnet50_WanderingDec9shuffle1_100000_labeled_3">
            <a:hlinkClick r:id="" action="ppaction://media"/>
            <a:extLst>
              <a:ext uri="{FF2B5EF4-FFF2-40B4-BE49-F238E27FC236}">
                <a16:creationId xmlns:a16="http://schemas.microsoft.com/office/drawing/2014/main" id="{E7F04FE0-63B2-144C-B369-650516E4CD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4143" y="2109787"/>
            <a:ext cx="7548459" cy="424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6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5145E201-8F70-4289-80C6-2F158D7AAE10}"/>
              </a:ext>
            </a:extLst>
          </p:cNvPr>
          <p:cNvSpPr txBox="1"/>
          <p:nvPr/>
        </p:nvSpPr>
        <p:spPr>
          <a:xfrm>
            <a:off x="324126" y="1134638"/>
            <a:ext cx="3583866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10" dirty="0">
                <a:latin typeface="Arial" panose="020B0604020202020204" pitchFamily="34" charset="0"/>
                <a:cs typeface="Arial" panose="020B0604020202020204" pitchFamily="34" charset="0"/>
              </a:rPr>
              <a:t>Trajectory plot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1006B35-E8D4-BC4C-BC93-39BCBC42E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06" y="2165482"/>
            <a:ext cx="8883319" cy="35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70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5145E201-8F70-4289-80C6-2F158D7AAE10}"/>
              </a:ext>
            </a:extLst>
          </p:cNvPr>
          <p:cNvSpPr txBox="1"/>
          <p:nvPr/>
        </p:nvSpPr>
        <p:spPr>
          <a:xfrm>
            <a:off x="324126" y="1134638"/>
            <a:ext cx="7261924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10" dirty="0">
                <a:latin typeface="Arial" panose="020B0604020202020204" pitchFamily="34" charset="0"/>
                <a:cs typeface="Arial" panose="020B0604020202020204" pitchFamily="34" charset="0"/>
              </a:rPr>
              <a:t>Labeling for accurate tracking</a:t>
            </a:r>
          </a:p>
        </p:txBody>
      </p:sp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D3A8BDA0-91B3-E24B-A901-FE2DF509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01" y="2009944"/>
            <a:ext cx="7919799" cy="423280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86FAB2-6CE7-544B-ACD4-5AEC35C80001}"/>
              </a:ext>
            </a:extLst>
          </p:cNvPr>
          <p:cNvCxnSpPr>
            <a:endCxn id="14" idx="2"/>
          </p:cNvCxnSpPr>
          <p:nvPr/>
        </p:nvCxnSpPr>
        <p:spPr bwMode="auto">
          <a:xfrm flipH="1" flipV="1">
            <a:off x="3667448" y="2399145"/>
            <a:ext cx="10153" cy="487074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5A655E-F679-D947-AFAB-2CFFB79349A4}"/>
              </a:ext>
            </a:extLst>
          </p:cNvPr>
          <p:cNvCxnSpPr/>
          <p:nvPr/>
        </p:nvCxnSpPr>
        <p:spPr bwMode="auto">
          <a:xfrm flipV="1">
            <a:off x="4171589" y="2566582"/>
            <a:ext cx="0" cy="474229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B227DD-81BE-A142-BC5F-617D47D10CC8}"/>
              </a:ext>
            </a:extLst>
          </p:cNvPr>
          <p:cNvCxnSpPr/>
          <p:nvPr/>
        </p:nvCxnSpPr>
        <p:spPr bwMode="auto">
          <a:xfrm flipV="1">
            <a:off x="4953836" y="2649106"/>
            <a:ext cx="0" cy="474229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909734-C630-CF4D-A4C3-6A53A146B3EA}"/>
              </a:ext>
            </a:extLst>
          </p:cNvPr>
          <p:cNvCxnSpPr/>
          <p:nvPr/>
        </p:nvCxnSpPr>
        <p:spPr bwMode="auto">
          <a:xfrm flipV="1">
            <a:off x="5645422" y="3039067"/>
            <a:ext cx="0" cy="474229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1149241-537A-0C4C-BFEA-60ADB6FE2AB5}"/>
              </a:ext>
            </a:extLst>
          </p:cNvPr>
          <p:cNvCxnSpPr/>
          <p:nvPr/>
        </p:nvCxnSpPr>
        <p:spPr bwMode="auto">
          <a:xfrm flipV="1">
            <a:off x="6329193" y="3421213"/>
            <a:ext cx="0" cy="474229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EE870F9-43CD-6847-B946-80C038DC424D}"/>
              </a:ext>
            </a:extLst>
          </p:cNvPr>
          <p:cNvCxnSpPr/>
          <p:nvPr/>
        </p:nvCxnSpPr>
        <p:spPr bwMode="auto">
          <a:xfrm flipV="1">
            <a:off x="7014647" y="3971835"/>
            <a:ext cx="0" cy="474229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DEAD02-41ED-F24B-949E-0CCC06D39A67}"/>
              </a:ext>
            </a:extLst>
          </p:cNvPr>
          <p:cNvCxnSpPr/>
          <p:nvPr/>
        </p:nvCxnSpPr>
        <p:spPr bwMode="auto">
          <a:xfrm flipV="1">
            <a:off x="7720181" y="4446064"/>
            <a:ext cx="0" cy="474229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DFBE697-31FC-824F-81E5-5D97D8199B62}"/>
              </a:ext>
            </a:extLst>
          </p:cNvPr>
          <p:cNvCxnSpPr/>
          <p:nvPr/>
        </p:nvCxnSpPr>
        <p:spPr bwMode="auto">
          <a:xfrm flipV="1">
            <a:off x="8369924" y="4920294"/>
            <a:ext cx="0" cy="474229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DCF39C-7B61-4349-9370-B19658B60F7A}"/>
              </a:ext>
            </a:extLst>
          </p:cNvPr>
          <p:cNvCxnSpPr/>
          <p:nvPr/>
        </p:nvCxnSpPr>
        <p:spPr bwMode="auto">
          <a:xfrm flipV="1">
            <a:off x="2986015" y="2649106"/>
            <a:ext cx="0" cy="474229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32E4A5-7986-2A44-BD8E-F030A864AEE6}"/>
              </a:ext>
            </a:extLst>
          </p:cNvPr>
          <p:cNvSpPr txBox="1"/>
          <p:nvPr/>
        </p:nvSpPr>
        <p:spPr>
          <a:xfrm>
            <a:off x="2659280" y="2341329"/>
            <a:ext cx="634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400" dirty="0">
                <a:solidFill>
                  <a:schemeClr val="bg1"/>
                </a:solidFill>
                <a:latin typeface="+mj-lt"/>
              </a:rPr>
              <a:t>Head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444D47-8C13-E14A-A08F-A90A2CE17A11}"/>
              </a:ext>
            </a:extLst>
          </p:cNvPr>
          <p:cNvSpPr txBox="1"/>
          <p:nvPr/>
        </p:nvSpPr>
        <p:spPr>
          <a:xfrm>
            <a:off x="2972973" y="2091368"/>
            <a:ext cx="138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400" dirty="0">
                <a:solidFill>
                  <a:schemeClr val="bg1"/>
                </a:solidFill>
                <a:latin typeface="+mj-lt"/>
              </a:rPr>
              <a:t>Over scapelas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346313-31E9-D84E-AD18-773989864A0F}"/>
              </a:ext>
            </a:extLst>
          </p:cNvPr>
          <p:cNvSpPr txBox="1"/>
          <p:nvPr/>
        </p:nvSpPr>
        <p:spPr>
          <a:xfrm>
            <a:off x="3942066" y="2322543"/>
            <a:ext cx="556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400" dirty="0">
                <a:solidFill>
                  <a:schemeClr val="bg1"/>
                </a:solidFill>
                <a:latin typeface="+mj-lt"/>
              </a:rPr>
              <a:t>T13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98FFE-E94E-634F-9876-8987A2B41C18}"/>
              </a:ext>
            </a:extLst>
          </p:cNvPr>
          <p:cNvSpPr txBox="1"/>
          <p:nvPr/>
        </p:nvSpPr>
        <p:spPr>
          <a:xfrm>
            <a:off x="4785940" y="2338041"/>
            <a:ext cx="431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400" dirty="0">
                <a:solidFill>
                  <a:schemeClr val="bg1"/>
                </a:solidFill>
                <a:latin typeface="+mj-lt"/>
              </a:rPr>
              <a:t>L6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4B07BA-4AEE-2A4E-85F9-67B135398B58}"/>
              </a:ext>
            </a:extLst>
          </p:cNvPr>
          <p:cNvSpPr txBox="1"/>
          <p:nvPr/>
        </p:nvSpPr>
        <p:spPr>
          <a:xfrm>
            <a:off x="5457124" y="2732331"/>
            <a:ext cx="431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400" dirty="0">
                <a:solidFill>
                  <a:schemeClr val="bg1"/>
                </a:solidFill>
                <a:latin typeface="+mj-lt"/>
              </a:rPr>
              <a:t>S4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57ED1A-4D68-AF4E-A825-388D5A0FAAF4}"/>
              </a:ext>
            </a:extLst>
          </p:cNvPr>
          <p:cNvCxnSpPr/>
          <p:nvPr/>
        </p:nvCxnSpPr>
        <p:spPr bwMode="auto">
          <a:xfrm>
            <a:off x="5645422" y="3246301"/>
            <a:ext cx="3265127" cy="2207879"/>
          </a:xfrm>
          <a:prstGeom prst="straightConnector1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73B57A5-C958-604E-AE3C-A72F50D533C3}"/>
              </a:ext>
            </a:extLst>
          </p:cNvPr>
          <p:cNvSpPr txBox="1"/>
          <p:nvPr/>
        </p:nvSpPr>
        <p:spPr>
          <a:xfrm rot="2041430">
            <a:off x="5232598" y="4978160"/>
            <a:ext cx="3523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400" dirty="0">
                <a:solidFill>
                  <a:schemeClr val="bg1"/>
                </a:solidFill>
                <a:latin typeface="+mn-lt"/>
              </a:rPr>
              <a:t>Equally spaced labels along tail length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ACE8DB-A421-3842-92D0-175C1B871B98}"/>
              </a:ext>
            </a:extLst>
          </p:cNvPr>
          <p:cNvSpPr txBox="1"/>
          <p:nvPr/>
        </p:nvSpPr>
        <p:spPr>
          <a:xfrm>
            <a:off x="6121059" y="3082252"/>
            <a:ext cx="431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400" dirty="0">
                <a:solidFill>
                  <a:schemeClr val="bg1"/>
                </a:solidFill>
                <a:latin typeface="+mj-lt"/>
              </a:rPr>
              <a:t>T1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DFEF9A-4F64-6940-92D1-21C58EB409E8}"/>
              </a:ext>
            </a:extLst>
          </p:cNvPr>
          <p:cNvSpPr txBox="1"/>
          <p:nvPr/>
        </p:nvSpPr>
        <p:spPr>
          <a:xfrm>
            <a:off x="6797015" y="3632874"/>
            <a:ext cx="431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400" dirty="0">
                <a:solidFill>
                  <a:schemeClr val="bg1"/>
                </a:solidFill>
                <a:latin typeface="+mj-lt"/>
              </a:rPr>
              <a:t>T2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97205F-5748-344C-A3E8-5A1FCEF699AC}"/>
              </a:ext>
            </a:extLst>
          </p:cNvPr>
          <p:cNvSpPr txBox="1"/>
          <p:nvPr/>
        </p:nvSpPr>
        <p:spPr>
          <a:xfrm>
            <a:off x="7504232" y="4064059"/>
            <a:ext cx="431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400" dirty="0">
                <a:solidFill>
                  <a:schemeClr val="bg1"/>
                </a:solidFill>
                <a:latin typeface="+mj-lt"/>
              </a:rPr>
              <a:t>T3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0544DA-B494-1A4D-BB0D-96D61463C26D}"/>
              </a:ext>
            </a:extLst>
          </p:cNvPr>
          <p:cNvSpPr txBox="1"/>
          <p:nvPr/>
        </p:nvSpPr>
        <p:spPr>
          <a:xfrm>
            <a:off x="8211449" y="4495244"/>
            <a:ext cx="431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400" dirty="0">
                <a:solidFill>
                  <a:schemeClr val="bg1"/>
                </a:solidFill>
                <a:latin typeface="+mj-lt"/>
              </a:rPr>
              <a:t>T4</a:t>
            </a:r>
          </a:p>
        </p:txBody>
      </p:sp>
      <p:pic>
        <p:nvPicPr>
          <p:cNvPr id="39" name="Picture 2" descr="Vertebral Classification in Human and Mouse">
            <a:extLst>
              <a:ext uri="{FF2B5EF4-FFF2-40B4-BE49-F238E27FC236}">
                <a16:creationId xmlns:a16="http://schemas.microsoft.com/office/drawing/2014/main" id="{995CBB64-7A79-FF41-A62B-10CCB0F18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" r="48335" b="7404"/>
          <a:stretch/>
        </p:blipFill>
        <p:spPr bwMode="auto">
          <a:xfrm rot="16200000">
            <a:off x="4020399" y="4405171"/>
            <a:ext cx="842477" cy="2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5C3978-4F2B-1A46-AF67-BC8FF31026D3}"/>
              </a:ext>
            </a:extLst>
          </p:cNvPr>
          <p:cNvCxnSpPr/>
          <p:nvPr/>
        </p:nvCxnSpPr>
        <p:spPr bwMode="auto">
          <a:xfrm>
            <a:off x="5645422" y="3950828"/>
            <a:ext cx="3265127" cy="2207879"/>
          </a:xfrm>
          <a:prstGeom prst="straightConnector1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86991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5145E201-8F70-4289-80C6-2F158D7AAE10}"/>
              </a:ext>
            </a:extLst>
          </p:cNvPr>
          <p:cNvSpPr txBox="1"/>
          <p:nvPr/>
        </p:nvSpPr>
        <p:spPr>
          <a:xfrm>
            <a:off x="324126" y="1134638"/>
            <a:ext cx="7261924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10" dirty="0">
                <a:latin typeface="Arial" panose="020B0604020202020204" pitchFamily="34" charset="0"/>
                <a:cs typeface="Arial" panose="020B0604020202020204" pitchFamily="34" charset="0"/>
              </a:rPr>
              <a:t>Labeling for accurate tracking</a:t>
            </a:r>
          </a:p>
        </p:txBody>
      </p:sp>
      <p:pic>
        <p:nvPicPr>
          <p:cNvPr id="22" name="Picture 21" descr="A white mouse on a white surface&#10;&#10;Description automatically generated with medium confidence">
            <a:extLst>
              <a:ext uri="{FF2B5EF4-FFF2-40B4-BE49-F238E27FC236}">
                <a16:creationId xmlns:a16="http://schemas.microsoft.com/office/drawing/2014/main" id="{8CF82D36-1E53-C745-867C-4DC069819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989040"/>
            <a:ext cx="6858000" cy="514257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34CAC3BA-4D30-AF42-8758-78F03786ED18}"/>
              </a:ext>
            </a:extLst>
          </p:cNvPr>
          <p:cNvSpPr/>
          <p:nvPr/>
        </p:nvSpPr>
        <p:spPr bwMode="auto">
          <a:xfrm>
            <a:off x="3898900" y="4495800"/>
            <a:ext cx="228600" cy="2286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6A2F43-9719-7049-8E4C-5BFB837E54AA}"/>
              </a:ext>
            </a:extLst>
          </p:cNvPr>
          <p:cNvSpPr>
            <a:spLocks noChangeAspect="1"/>
          </p:cNvSpPr>
          <p:nvPr/>
        </p:nvSpPr>
        <p:spPr bwMode="auto">
          <a:xfrm>
            <a:off x="3838324" y="4641009"/>
            <a:ext cx="72000" cy="722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57AE85-21CC-2D43-A445-4158A0CDC8CC}"/>
              </a:ext>
            </a:extLst>
          </p:cNvPr>
          <p:cNvSpPr>
            <a:spLocks noChangeAspect="1"/>
          </p:cNvSpPr>
          <p:nvPr/>
        </p:nvSpPr>
        <p:spPr bwMode="auto">
          <a:xfrm>
            <a:off x="4422637" y="4665222"/>
            <a:ext cx="72000" cy="722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FECB26-84C4-F140-998A-BE997A364ED7}"/>
              </a:ext>
            </a:extLst>
          </p:cNvPr>
          <p:cNvSpPr>
            <a:spLocks noChangeAspect="1"/>
          </p:cNvSpPr>
          <p:nvPr/>
        </p:nvSpPr>
        <p:spPr bwMode="auto">
          <a:xfrm>
            <a:off x="4843732" y="4622858"/>
            <a:ext cx="72000" cy="722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8F8064-C0CC-2744-BEA3-BE3C74BF688F}"/>
              </a:ext>
            </a:extLst>
          </p:cNvPr>
          <p:cNvSpPr>
            <a:spLocks noChangeAspect="1"/>
          </p:cNvSpPr>
          <p:nvPr/>
        </p:nvSpPr>
        <p:spPr bwMode="auto">
          <a:xfrm>
            <a:off x="5628781" y="4578585"/>
            <a:ext cx="72000" cy="722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A5651C7-8EBE-674A-93CE-102E8F376614}"/>
              </a:ext>
            </a:extLst>
          </p:cNvPr>
          <p:cNvSpPr>
            <a:spLocks noChangeAspect="1"/>
          </p:cNvSpPr>
          <p:nvPr/>
        </p:nvSpPr>
        <p:spPr bwMode="auto">
          <a:xfrm>
            <a:off x="6294984" y="4608000"/>
            <a:ext cx="72000" cy="722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B895F37-3836-724A-89E5-A69D4D491F77}"/>
              </a:ext>
            </a:extLst>
          </p:cNvPr>
          <p:cNvSpPr>
            <a:spLocks noChangeAspect="1"/>
          </p:cNvSpPr>
          <p:nvPr/>
        </p:nvSpPr>
        <p:spPr bwMode="auto">
          <a:xfrm>
            <a:off x="6698127" y="4597204"/>
            <a:ext cx="72000" cy="722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3359560-41BB-E14C-8698-9BCB5D47A47B}"/>
              </a:ext>
            </a:extLst>
          </p:cNvPr>
          <p:cNvSpPr>
            <a:spLocks noChangeAspect="1"/>
          </p:cNvSpPr>
          <p:nvPr/>
        </p:nvSpPr>
        <p:spPr bwMode="auto">
          <a:xfrm>
            <a:off x="7199236" y="4578586"/>
            <a:ext cx="72000" cy="722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FF03D0C-4136-CB43-A6A4-CB8EC21058C3}"/>
              </a:ext>
            </a:extLst>
          </p:cNvPr>
          <p:cNvSpPr>
            <a:spLocks noChangeAspect="1"/>
          </p:cNvSpPr>
          <p:nvPr/>
        </p:nvSpPr>
        <p:spPr bwMode="auto">
          <a:xfrm>
            <a:off x="7646541" y="4487494"/>
            <a:ext cx="72000" cy="722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626B50-389C-0F48-A076-D91F350D33D3}"/>
              </a:ext>
            </a:extLst>
          </p:cNvPr>
          <p:cNvSpPr>
            <a:spLocks noChangeAspect="1"/>
          </p:cNvSpPr>
          <p:nvPr/>
        </p:nvSpPr>
        <p:spPr bwMode="auto">
          <a:xfrm>
            <a:off x="8117196" y="4321092"/>
            <a:ext cx="72000" cy="722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63A35AE-227A-DC40-888C-79641117CFE8}"/>
              </a:ext>
            </a:extLst>
          </p:cNvPr>
          <p:cNvCxnSpPr>
            <a:stCxn id="25" idx="6"/>
            <a:endCxn id="27" idx="2"/>
          </p:cNvCxnSpPr>
          <p:nvPr/>
        </p:nvCxnSpPr>
        <p:spPr bwMode="auto">
          <a:xfrm>
            <a:off x="3910324" y="4677151"/>
            <a:ext cx="512313" cy="2421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C54B69F-6BFC-C64A-8CC5-E9185CAF9449}"/>
              </a:ext>
            </a:extLst>
          </p:cNvPr>
          <p:cNvCxnSpPr>
            <a:stCxn id="27" idx="6"/>
            <a:endCxn id="28" idx="2"/>
          </p:cNvCxnSpPr>
          <p:nvPr/>
        </p:nvCxnSpPr>
        <p:spPr bwMode="auto">
          <a:xfrm flipV="1">
            <a:off x="4494637" y="4659000"/>
            <a:ext cx="349095" cy="4236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706344F-48B1-504C-A3AE-53B18CD59EB6}"/>
              </a:ext>
            </a:extLst>
          </p:cNvPr>
          <p:cNvCxnSpPr>
            <a:stCxn id="28" idx="6"/>
            <a:endCxn id="29" idx="2"/>
          </p:cNvCxnSpPr>
          <p:nvPr/>
        </p:nvCxnSpPr>
        <p:spPr bwMode="auto">
          <a:xfrm flipV="1">
            <a:off x="4915732" y="4614727"/>
            <a:ext cx="713049" cy="4427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59ED3BF-CE26-6E46-BDAB-67D4DE8DC853}"/>
              </a:ext>
            </a:extLst>
          </p:cNvPr>
          <p:cNvCxnSpPr>
            <a:stCxn id="29" idx="6"/>
            <a:endCxn id="30" idx="2"/>
          </p:cNvCxnSpPr>
          <p:nvPr/>
        </p:nvCxnSpPr>
        <p:spPr bwMode="auto">
          <a:xfrm>
            <a:off x="5700781" y="4614727"/>
            <a:ext cx="594203" cy="2941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E698BCE-645F-9344-88BB-5CF36DCF51DD}"/>
              </a:ext>
            </a:extLst>
          </p:cNvPr>
          <p:cNvCxnSpPr>
            <a:stCxn id="30" idx="6"/>
            <a:endCxn id="31" idx="2"/>
          </p:cNvCxnSpPr>
          <p:nvPr/>
        </p:nvCxnSpPr>
        <p:spPr bwMode="auto">
          <a:xfrm flipV="1">
            <a:off x="6366984" y="4633346"/>
            <a:ext cx="331143" cy="1079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3185DF-8570-5D4D-B7E0-04EB510D40F8}"/>
              </a:ext>
            </a:extLst>
          </p:cNvPr>
          <p:cNvCxnSpPr>
            <a:stCxn id="31" idx="6"/>
            <a:endCxn id="32" idx="2"/>
          </p:cNvCxnSpPr>
          <p:nvPr/>
        </p:nvCxnSpPr>
        <p:spPr bwMode="auto">
          <a:xfrm flipV="1">
            <a:off x="6770127" y="4614728"/>
            <a:ext cx="429109" cy="186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9101A3C-2622-314F-AD2C-B7C70C181EC2}"/>
              </a:ext>
            </a:extLst>
          </p:cNvPr>
          <p:cNvCxnSpPr>
            <a:stCxn id="32" idx="6"/>
            <a:endCxn id="34" idx="2"/>
          </p:cNvCxnSpPr>
          <p:nvPr/>
        </p:nvCxnSpPr>
        <p:spPr bwMode="auto">
          <a:xfrm flipV="1">
            <a:off x="7271236" y="4523636"/>
            <a:ext cx="375305" cy="9109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C658EE-E4CC-7C44-B92C-C399DDAF74B7}"/>
              </a:ext>
            </a:extLst>
          </p:cNvPr>
          <p:cNvCxnSpPr>
            <a:stCxn id="34" idx="6"/>
            <a:endCxn id="35" idx="3"/>
          </p:cNvCxnSpPr>
          <p:nvPr/>
        </p:nvCxnSpPr>
        <p:spPr bwMode="auto">
          <a:xfrm flipV="1">
            <a:off x="7718541" y="4382789"/>
            <a:ext cx="409199" cy="140847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03937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A picture containing different, image&#10;&#10;Description automatically generated">
            <a:extLst>
              <a:ext uri="{FF2B5EF4-FFF2-40B4-BE49-F238E27FC236}">
                <a16:creationId xmlns:a16="http://schemas.microsoft.com/office/drawing/2014/main" id="{3BA1A9E3-63FA-9D4D-95FD-CCD7D4737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50" y="926431"/>
            <a:ext cx="8344900" cy="6237789"/>
          </a:xfrm>
          <a:prstGeom prst="rect">
            <a:avLst/>
          </a:prstGeom>
        </p:spPr>
      </p:pic>
      <p:sp>
        <p:nvSpPr>
          <p:cNvPr id="50" name="テキスト ボックス 65">
            <a:extLst>
              <a:ext uri="{FF2B5EF4-FFF2-40B4-BE49-F238E27FC236}">
                <a16:creationId xmlns:a16="http://schemas.microsoft.com/office/drawing/2014/main" id="{B4B95BD2-2D23-BD4D-9E96-5B52BD22D886}"/>
              </a:ext>
            </a:extLst>
          </p:cNvPr>
          <p:cNvSpPr txBox="1"/>
          <p:nvPr/>
        </p:nvSpPr>
        <p:spPr>
          <a:xfrm>
            <a:off x="384283" y="186228"/>
            <a:ext cx="3655040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10" dirty="0">
                <a:latin typeface="Arial" panose="020B0604020202020204" pitchFamily="34" charset="0"/>
                <a:cs typeface="Arial" panose="020B0604020202020204" pitchFamily="34" charset="0"/>
              </a:rPr>
              <a:t>Available mice</a:t>
            </a:r>
          </a:p>
        </p:txBody>
      </p:sp>
    </p:spTree>
    <p:extLst>
      <p:ext uri="{BB962C8B-B14F-4D97-AF65-F5344CB8AC3E}">
        <p14:creationId xmlns:p14="http://schemas.microsoft.com/office/powerpoint/2010/main" val="3036432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B89116-C26D-E444-A15F-8038F03A96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67" b="30217"/>
          <a:stretch/>
        </p:blipFill>
        <p:spPr>
          <a:xfrm>
            <a:off x="6041984" y="636690"/>
            <a:ext cx="4259235" cy="185399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0DDA716-9FA1-9242-82A6-172601B9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JP" dirty="0"/>
              <a:t>Summary and proposal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56627F-11A6-7545-87D7-3C6E267083F7}"/>
              </a:ext>
            </a:extLst>
          </p:cNvPr>
          <p:cNvSpPr txBox="1"/>
          <p:nvPr/>
        </p:nvSpPr>
        <p:spPr>
          <a:xfrm>
            <a:off x="1066698" y="1608962"/>
            <a:ext cx="7820527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JP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Motion tracking is ready;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We prepared albino and hairless mice for motion tracking (they are supposed to be easy to track);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X-ray data may be available to identify anatomical sites of the labels (still images, though);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At least we can provide you top-view gait pattern data in water tanks or cages;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What about feeding mouse motion data to the digital twin of </a:t>
            </a:r>
            <a:r>
              <a:rPr lang="en-US" dirty="0" err="1">
                <a:latin typeface="+mn-lt"/>
              </a:rPr>
              <a:t>NeRmo</a:t>
            </a:r>
            <a:r>
              <a:rPr lang="en-US" dirty="0">
                <a:latin typeface="+mn-lt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What spatiotemporal resolution do you need?</a:t>
            </a:r>
            <a:endParaRPr lang="en-JP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7363370"/>
      </p:ext>
    </p:extLst>
  </p:cSld>
  <p:clrMapOvr>
    <a:masterClrMapping/>
  </p:clrMapOvr>
</p:sld>
</file>

<file path=ppt/theme/theme1.xml><?xml version="1.0" encoding="utf-8"?>
<a:theme xmlns:a="http://schemas.openxmlformats.org/drawingml/2006/main" name="Image prossing research team (Shimane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STデザインテンプレート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7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7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  <a:ea typeface="ＭＳ Ｐゴシック" pitchFamily="50" charset="-128"/>
          </a:defRPr>
        </a:defPPr>
      </a:lstStyle>
    </a:lnDef>
  </a:objectDefaults>
  <a:extraClrSchemeLst>
    <a:extraClrScheme>
      <a:clrScheme name="JSTデザインテンプレー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mage prossing research tea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STデザインテンプレート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7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7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  <a:ea typeface="ＭＳ Ｐゴシック" pitchFamily="50" charset="-128"/>
          </a:defRPr>
        </a:defPPr>
      </a:lstStyle>
    </a:lnDef>
  </a:objectDefaults>
  <a:extraClrSchemeLst>
    <a:extraClrScheme>
      <a:clrScheme name="JSTデザインテンプレー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RA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STデザインテンプレート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7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7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  <a:ea typeface="ＭＳ Ｐゴシック" pitchFamily="50" charset="-128"/>
          </a:defRPr>
        </a:defPPr>
      </a:lstStyle>
    </a:lnDef>
  </a:objectDefaults>
  <a:extraClrSchemeLst>
    <a:extraClrScheme>
      <a:clrScheme name="JSTデザインテンプレー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18915</TotalTime>
  <Words>144</Words>
  <Application>Microsoft Macintosh PowerPoint</Application>
  <PresentationFormat>Custom</PresentationFormat>
  <Paragraphs>33</Paragraphs>
  <Slides>9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ＭＳ Ｐゴシック</vt:lpstr>
      <vt:lpstr>Arial</vt:lpstr>
      <vt:lpstr>Calibri</vt:lpstr>
      <vt:lpstr>Gill Sans</vt:lpstr>
      <vt:lpstr>Times New Roman</vt:lpstr>
      <vt:lpstr>Image prossing research team (Shimane)</vt:lpstr>
      <vt:lpstr>Image prossing research team</vt:lpstr>
      <vt:lpstr>RAP</vt:lpstr>
      <vt:lpstr>ビットマップ イメージ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and proposal</vt:lpstr>
    </vt:vector>
  </TitlesOfParts>
  <Company>JST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新技術説明会　様式例</dc:title>
  <dc:creator>hiroyo.goto</dc:creator>
  <cp:lastModifiedBy>Satoshi Oota</cp:lastModifiedBy>
  <cp:revision>554</cp:revision>
  <cp:lastPrinted>2014-11-27T08:57:07Z</cp:lastPrinted>
  <dcterms:created xsi:type="dcterms:W3CDTF">2003-10-14T04:37:25Z</dcterms:created>
  <dcterms:modified xsi:type="dcterms:W3CDTF">2021-12-28T11:06:01Z</dcterms:modified>
</cp:coreProperties>
</file>